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drawings/drawing2.xml" ContentType="application/vnd.openxmlformats-officedocument.drawingml.chartshapes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83660" r:id="rId1"/>
    <p:sldMasterId id="2147483673" r:id="rId2"/>
  </p:sldMasterIdLst>
  <p:notesMasterIdLst>
    <p:notesMasterId r:id="rId72"/>
  </p:notesMasterIdLst>
  <p:handoutMasterIdLst>
    <p:handoutMasterId r:id="rId73"/>
  </p:handoutMasterIdLst>
  <p:sldIdLst>
    <p:sldId id="7690" r:id="rId3"/>
    <p:sldId id="7995" r:id="rId4"/>
    <p:sldId id="7794" r:id="rId5"/>
    <p:sldId id="7795" r:id="rId6"/>
    <p:sldId id="7716" r:id="rId7"/>
    <p:sldId id="7918" r:id="rId8"/>
    <p:sldId id="7979" r:id="rId9"/>
    <p:sldId id="1026" r:id="rId10"/>
    <p:sldId id="7922" r:id="rId11"/>
    <p:sldId id="7996" r:id="rId12"/>
    <p:sldId id="7980" r:id="rId13"/>
    <p:sldId id="7981" r:id="rId14"/>
    <p:sldId id="7982" r:id="rId15"/>
    <p:sldId id="7939" r:id="rId16"/>
    <p:sldId id="7926" r:id="rId17"/>
    <p:sldId id="7944" r:id="rId18"/>
    <p:sldId id="7946" r:id="rId19"/>
    <p:sldId id="7948" r:id="rId20"/>
    <p:sldId id="7949" r:id="rId21"/>
    <p:sldId id="7997" r:id="rId22"/>
    <p:sldId id="7950" r:id="rId23"/>
    <p:sldId id="8004" r:id="rId24"/>
    <p:sldId id="8006" r:id="rId25"/>
    <p:sldId id="7983" r:id="rId26"/>
    <p:sldId id="7956" r:id="rId27"/>
    <p:sldId id="7999" r:id="rId28"/>
    <p:sldId id="8000" r:id="rId29"/>
    <p:sldId id="7984" r:id="rId30"/>
    <p:sldId id="8001" r:id="rId31"/>
    <p:sldId id="7927" r:id="rId32"/>
    <p:sldId id="7960" r:id="rId33"/>
    <p:sldId id="8003" r:id="rId34"/>
    <p:sldId id="7985" r:id="rId35"/>
    <p:sldId id="7934" r:id="rId36"/>
    <p:sldId id="7935" r:id="rId37"/>
    <p:sldId id="7988" r:id="rId38"/>
    <p:sldId id="7989" r:id="rId39"/>
    <p:sldId id="7990" r:id="rId40"/>
    <p:sldId id="7994" r:id="rId41"/>
    <p:sldId id="7986" r:id="rId42"/>
    <p:sldId id="7987" r:id="rId43"/>
    <p:sldId id="7977" r:id="rId44"/>
    <p:sldId id="7978" r:id="rId45"/>
    <p:sldId id="7953" r:id="rId46"/>
    <p:sldId id="7954" r:id="rId47"/>
    <p:sldId id="7961" r:id="rId48"/>
    <p:sldId id="257" r:id="rId49"/>
    <p:sldId id="7842" r:id="rId50"/>
    <p:sldId id="7873" r:id="rId51"/>
    <p:sldId id="7890" r:id="rId52"/>
    <p:sldId id="7891" r:id="rId53"/>
    <p:sldId id="7938" r:id="rId54"/>
    <p:sldId id="7917" r:id="rId55"/>
    <p:sldId id="7923" r:id="rId56"/>
    <p:sldId id="7945" r:id="rId57"/>
    <p:sldId id="7704" r:id="rId58"/>
    <p:sldId id="7771" r:id="rId59"/>
    <p:sldId id="7699" r:id="rId60"/>
    <p:sldId id="7657" r:id="rId61"/>
    <p:sldId id="7789" r:id="rId62"/>
    <p:sldId id="7930" r:id="rId63"/>
    <p:sldId id="7931" r:id="rId64"/>
    <p:sldId id="7998" r:id="rId65"/>
    <p:sldId id="7957" r:id="rId66"/>
    <p:sldId id="7962" r:id="rId67"/>
    <p:sldId id="7833" r:id="rId68"/>
    <p:sldId id="7937" r:id="rId69"/>
    <p:sldId id="1253" r:id="rId70"/>
    <p:sldId id="7992" r:id="rId7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atel  Minesh Hamenbhai" initials="PH" lastIdx="2" clrIdx="0">
    <p:extLst>
      <p:ext uri="{19B8F6BF-5375-455C-9EA6-DF929625EA0E}">
        <p15:presenceInfo xmlns:p15="http://schemas.microsoft.com/office/powerpoint/2012/main" userId="S::mpatel@ethz.ch::6a2c18ab-280a-4d17-9acd-93b2f4ff5d5d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0000"/>
    <a:srgbClr val="CF7073"/>
    <a:srgbClr val="AD4882"/>
    <a:srgbClr val="852390"/>
    <a:srgbClr val="2C177E"/>
    <a:srgbClr val="5D1592"/>
    <a:srgbClr val="920001"/>
    <a:srgbClr val="590001"/>
    <a:srgbClr val="BFBFBF"/>
    <a:srgbClr val="D67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541"/>
    <p:restoredTop sz="77066"/>
  </p:normalViewPr>
  <p:slideViewPr>
    <p:cSldViewPr snapToGrid="0">
      <p:cViewPr>
        <p:scale>
          <a:sx n="97" d="100"/>
          <a:sy n="97" d="100"/>
        </p:scale>
        <p:origin x="1016" y="4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8" d="100"/>
        <a:sy n="58" d="100"/>
      </p:scale>
      <p:origin x="0" y="0"/>
    </p:cViewPr>
  </p:sorterViewPr>
  <p:notesViewPr>
    <p:cSldViewPr snapToGrid="0">
      <p:cViewPr varScale="1">
        <p:scale>
          <a:sx n="138" d="100"/>
          <a:sy n="138" d="100"/>
        </p:scale>
        <p:origin x="3504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commentAuthors" Target="commentAuthor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handoutMaster" Target="handoutMasters/handoutMaster1.xml"/><Relationship Id="rId78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viewProps" Target="viewProp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giray/workspace/svard/presentation/plotted_mitigations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chartUserShapes" Target="../drawings/drawing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108278652668417"/>
          <c:y val="8.1536330782635516E-2"/>
          <c:w val="0.86149365704286962"/>
          <c:h val="0.55788076821073884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2020</c:v>
                </c:pt>
              </c:strCache>
            </c:strRef>
          </c:tx>
          <c:spPr>
            <a:solidFill>
              <a:schemeClr val="accent2">
                <a:lumMod val="75000"/>
              </a:schemeClr>
            </a:solidFill>
            <a:ln w="19050">
              <a:solidFill>
                <a:schemeClr val="tx1"/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tx1">
                  <a:lumMod val="75000"/>
                  <a:lumOff val="25000"/>
                </a:schemeClr>
              </a:solidFill>
              <a:ln w="19050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945B-A245-BDE3-3CB1458EE2D7}"/>
              </c:ext>
            </c:extLst>
          </c:dPt>
          <c:cat>
            <c:strRef>
              <c:f>Sheet1!$A$2</c:f>
              <c:strCache>
                <c:ptCount val="1"/>
                <c:pt idx="0">
                  <c:v>The Min. ACT Count to Observe Bit Flips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9.6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45B-A245-BDE3-3CB1458EE2D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2014</c:v>
                </c:pt>
              </c:strCache>
            </c:strRef>
          </c:tx>
          <c:spPr>
            <a:solidFill>
              <a:srgbClr val="C00000"/>
            </a:solidFill>
            <a:ln w="19050">
              <a:solidFill>
                <a:schemeClr val="tx1"/>
              </a:solidFill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The Min. ACT Count to Observe Bit Flips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139.19999999999999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945B-A245-BDE3-3CB1458EE2D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6"/>
        <c:axId val="1754165519"/>
        <c:axId val="1509368063"/>
      </c:barChart>
      <c:catAx>
        <c:axId val="1754165519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1509368063"/>
        <c:crosses val="autoZero"/>
        <c:auto val="1"/>
        <c:lblAlgn val="ctr"/>
        <c:lblOffset val="100"/>
        <c:noMultiLvlLbl val="0"/>
      </c:catAx>
      <c:valAx>
        <c:axId val="1509368063"/>
        <c:scaling>
          <c:orientation val="minMax"/>
          <c:max val="150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\K;\-0\K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pPr>
            <a:endParaRPr lang="en-US"/>
          </a:p>
        </c:txPr>
        <c:crossAx val="1754165519"/>
        <c:crosses val="autoZero"/>
        <c:crossBetween val="between"/>
        <c:minorUnit val="10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Cambria" panose="02040503050406030204" pitchFamily="18" charset="0"/>
        </a:defRPr>
      </a:pPr>
      <a:endParaRPr lang="en-US"/>
    </a:p>
  </c:txPr>
  <c:externalData r:id="rId3">
    <c:autoUpdate val="0"/>
  </c:externalData>
  <c:userShapes r:id="rId4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5713489517514015"/>
          <c:y val="5.8449174116393346E-2"/>
          <c:w val="0.82023135996889274"/>
          <c:h val="0.73864069622876083"/>
        </c:manualLayout>
      </c:layout>
      <c:lineChart>
        <c:grouping val="standard"/>
        <c:varyColors val="0"/>
        <c:ser>
          <c:idx val="1"/>
          <c:order val="0"/>
          <c:tx>
            <c:strRef>
              <c:f>para!$B$14</c:f>
              <c:strCache>
                <c:ptCount val="1"/>
                <c:pt idx="0">
                  <c:v>No-Svärd</c:v>
                </c:pt>
              </c:strCache>
            </c:strRef>
          </c:tx>
          <c:spPr>
            <a:ln w="38100" cap="rnd">
              <a:solidFill>
                <a:srgbClr val="6A00A8"/>
              </a:solidFill>
              <a:round/>
            </a:ln>
            <a:effectLst/>
          </c:spPr>
          <c:marker>
            <c:symbol val="circle"/>
            <c:size val="10"/>
            <c:spPr>
              <a:solidFill>
                <a:srgbClr val="6A00A8"/>
              </a:solidFill>
              <a:ln w="12700">
                <a:solidFill>
                  <a:schemeClr val="tx1"/>
                </a:solidFill>
              </a:ln>
              <a:effectLst/>
            </c:spPr>
          </c:marker>
          <c:cat>
            <c:strRef>
              <c:f>para!$A$15:$A$21</c:f>
              <c:strCache>
                <c:ptCount val="7"/>
                <c:pt idx="0">
                  <c:v>4K</c:v>
                </c:pt>
                <c:pt idx="1">
                  <c:v>2K</c:v>
                </c:pt>
                <c:pt idx="2">
                  <c:v>1K</c:v>
                </c:pt>
                <c:pt idx="3">
                  <c:v>512</c:v>
                </c:pt>
                <c:pt idx="4">
                  <c:v>256</c:v>
                </c:pt>
                <c:pt idx="5">
                  <c:v>128</c:v>
                </c:pt>
                <c:pt idx="6">
                  <c:v>64</c:v>
                </c:pt>
              </c:strCache>
            </c:strRef>
          </c:cat>
          <c:val>
            <c:numRef>
              <c:f>para!$B$15:$B$21</c:f>
              <c:numCache>
                <c:formatCode>General</c:formatCode>
                <c:ptCount val="7"/>
                <c:pt idx="0">
                  <c:v>0.96806741946068409</c:v>
                </c:pt>
                <c:pt idx="1">
                  <c:v>0.93819489533008804</c:v>
                </c:pt>
                <c:pt idx="2">
                  <c:v>0.88594743281705124</c:v>
                </c:pt>
                <c:pt idx="3">
                  <c:v>0.8009606172692233</c:v>
                </c:pt>
                <c:pt idx="4">
                  <c:v>0.67494387739447403</c:v>
                </c:pt>
                <c:pt idx="5">
                  <c:v>0.51565006086867582</c:v>
                </c:pt>
                <c:pt idx="6">
                  <c:v>0.35923630544099511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0B9-394E-BA3B-EFA9D0A4AD68}"/>
            </c:ext>
          </c:extLst>
        </c:ser>
        <c:ser>
          <c:idx val="2"/>
          <c:order val="1"/>
          <c:tx>
            <c:strRef>
              <c:f>para!$C$14</c:f>
              <c:strCache>
                <c:ptCount val="1"/>
                <c:pt idx="0">
                  <c:v>Svärd-H1</c:v>
                </c:pt>
              </c:strCache>
            </c:strRef>
          </c:tx>
          <c:spPr>
            <a:ln w="38100" cap="rnd">
              <a:solidFill>
                <a:srgbClr val="B12A90"/>
              </a:solidFill>
              <a:round/>
            </a:ln>
            <a:effectLst/>
          </c:spPr>
          <c:marker>
            <c:symbol val="circle"/>
            <c:size val="10"/>
            <c:spPr>
              <a:solidFill>
                <a:srgbClr val="B12A90"/>
              </a:solidFill>
              <a:ln w="9525">
                <a:solidFill>
                  <a:schemeClr val="accent5">
                    <a:lumMod val="50000"/>
                  </a:schemeClr>
                </a:solidFill>
              </a:ln>
              <a:effectLst/>
            </c:spPr>
          </c:marker>
          <c:cat>
            <c:strRef>
              <c:f>para!$A$15:$A$21</c:f>
              <c:strCache>
                <c:ptCount val="7"/>
                <c:pt idx="0">
                  <c:v>4K</c:v>
                </c:pt>
                <c:pt idx="1">
                  <c:v>2K</c:v>
                </c:pt>
                <c:pt idx="2">
                  <c:v>1K</c:v>
                </c:pt>
                <c:pt idx="3">
                  <c:v>512</c:v>
                </c:pt>
                <c:pt idx="4">
                  <c:v>256</c:v>
                </c:pt>
                <c:pt idx="5">
                  <c:v>128</c:v>
                </c:pt>
                <c:pt idx="6">
                  <c:v>64</c:v>
                </c:pt>
              </c:strCache>
            </c:strRef>
          </c:cat>
          <c:val>
            <c:numRef>
              <c:f>para!$C$15:$C$21</c:f>
              <c:numCache>
                <c:formatCode>General</c:formatCode>
                <c:ptCount val="7"/>
                <c:pt idx="0">
                  <c:v>0.99151634672003752</c:v>
                </c:pt>
                <c:pt idx="1">
                  <c:v>0.98255352621281311</c:v>
                </c:pt>
                <c:pt idx="2">
                  <c:v>0.96741522857297546</c:v>
                </c:pt>
                <c:pt idx="3">
                  <c:v>0.93686677672849783</c:v>
                </c:pt>
                <c:pt idx="4">
                  <c:v>0.88376019490860647</c:v>
                </c:pt>
                <c:pt idx="5">
                  <c:v>0.7972943813969714</c:v>
                </c:pt>
                <c:pt idx="6">
                  <c:v>0.66984896101724312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C0B9-394E-BA3B-EFA9D0A4AD68}"/>
            </c:ext>
          </c:extLst>
        </c:ser>
        <c:ser>
          <c:idx val="3"/>
          <c:order val="2"/>
          <c:tx>
            <c:strRef>
              <c:f>para!$D$14</c:f>
              <c:strCache>
                <c:ptCount val="1"/>
                <c:pt idx="0">
                  <c:v>Svärd-M0</c:v>
                </c:pt>
              </c:strCache>
            </c:strRef>
          </c:tx>
          <c:spPr>
            <a:ln w="38100" cap="rnd">
              <a:solidFill>
                <a:srgbClr val="E16462"/>
              </a:solidFill>
              <a:round/>
            </a:ln>
            <a:effectLst/>
          </c:spPr>
          <c:marker>
            <c:symbol val="circle"/>
            <c:size val="10"/>
            <c:spPr>
              <a:solidFill>
                <a:srgbClr val="E16462"/>
              </a:solidFill>
              <a:ln w="12700">
                <a:solidFill>
                  <a:schemeClr val="accent2">
                    <a:lumMod val="50000"/>
                  </a:schemeClr>
                </a:solidFill>
              </a:ln>
              <a:effectLst/>
            </c:spPr>
          </c:marker>
          <c:cat>
            <c:strRef>
              <c:f>para!$A$15:$A$21</c:f>
              <c:strCache>
                <c:ptCount val="7"/>
                <c:pt idx="0">
                  <c:v>4K</c:v>
                </c:pt>
                <c:pt idx="1">
                  <c:v>2K</c:v>
                </c:pt>
                <c:pt idx="2">
                  <c:v>1K</c:v>
                </c:pt>
                <c:pt idx="3">
                  <c:v>512</c:v>
                </c:pt>
                <c:pt idx="4">
                  <c:v>256</c:v>
                </c:pt>
                <c:pt idx="5">
                  <c:v>128</c:v>
                </c:pt>
                <c:pt idx="6">
                  <c:v>64</c:v>
                </c:pt>
              </c:strCache>
            </c:strRef>
          </c:cat>
          <c:val>
            <c:numRef>
              <c:f>para!$D$15:$D$21</c:f>
              <c:numCache>
                <c:formatCode>General</c:formatCode>
                <c:ptCount val="7"/>
                <c:pt idx="0">
                  <c:v>0.98584221807765138</c:v>
                </c:pt>
                <c:pt idx="1">
                  <c:v>0.97285521759967442</c:v>
                </c:pt>
                <c:pt idx="2">
                  <c:v>0.94623655527039952</c:v>
                </c:pt>
                <c:pt idx="3">
                  <c:v>0.90116293059878982</c:v>
                </c:pt>
                <c:pt idx="4">
                  <c:v>0.82392502760224318</c:v>
                </c:pt>
                <c:pt idx="5">
                  <c:v>0.70758805333498209</c:v>
                </c:pt>
                <c:pt idx="6">
                  <c:v>0.55515685945374893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C0B9-394E-BA3B-EFA9D0A4AD68}"/>
            </c:ext>
          </c:extLst>
        </c:ser>
        <c:ser>
          <c:idx val="4"/>
          <c:order val="3"/>
          <c:tx>
            <c:strRef>
              <c:f>para!$E$14</c:f>
              <c:strCache>
                <c:ptCount val="1"/>
                <c:pt idx="0">
                  <c:v>Svärd-S0</c:v>
                </c:pt>
              </c:strCache>
            </c:strRef>
          </c:tx>
          <c:spPr>
            <a:ln w="38100" cap="rnd">
              <a:solidFill>
                <a:srgbClr val="FCA636"/>
              </a:solidFill>
              <a:round/>
            </a:ln>
            <a:effectLst/>
          </c:spPr>
          <c:marker>
            <c:symbol val="circle"/>
            <c:size val="10"/>
            <c:spPr>
              <a:solidFill>
                <a:srgbClr val="FCA636"/>
              </a:solidFill>
              <a:ln w="9525">
                <a:solidFill>
                  <a:schemeClr val="accent2">
                    <a:lumMod val="50000"/>
                  </a:schemeClr>
                </a:solidFill>
              </a:ln>
              <a:effectLst/>
            </c:spPr>
          </c:marker>
          <c:cat>
            <c:strRef>
              <c:f>para!$A$15:$A$21</c:f>
              <c:strCache>
                <c:ptCount val="7"/>
                <c:pt idx="0">
                  <c:v>4K</c:v>
                </c:pt>
                <c:pt idx="1">
                  <c:v>2K</c:v>
                </c:pt>
                <c:pt idx="2">
                  <c:v>1K</c:v>
                </c:pt>
                <c:pt idx="3">
                  <c:v>512</c:v>
                </c:pt>
                <c:pt idx="4">
                  <c:v>256</c:v>
                </c:pt>
                <c:pt idx="5">
                  <c:v>128</c:v>
                </c:pt>
                <c:pt idx="6">
                  <c:v>64</c:v>
                </c:pt>
              </c:strCache>
            </c:strRef>
          </c:cat>
          <c:val>
            <c:numRef>
              <c:f>para!$E$15:$E$21</c:f>
              <c:numCache>
                <c:formatCode>General</c:formatCode>
                <c:ptCount val="7"/>
                <c:pt idx="0">
                  <c:v>0.9978195199602754</c:v>
                </c:pt>
                <c:pt idx="1">
                  <c:v>0.99574065081784946</c:v>
                </c:pt>
                <c:pt idx="2">
                  <c:v>0.99084827297621869</c:v>
                </c:pt>
                <c:pt idx="3">
                  <c:v>0.98196218332123475</c:v>
                </c:pt>
                <c:pt idx="4">
                  <c:v>0.96582978429055721</c:v>
                </c:pt>
                <c:pt idx="5">
                  <c:v>0.93471492051888783</c:v>
                </c:pt>
                <c:pt idx="6">
                  <c:v>0.87954476447095076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C0B9-394E-BA3B-EFA9D0A4AD6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20768303"/>
        <c:axId val="520688735"/>
      </c:lineChart>
      <c:catAx>
        <c:axId val="520768303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pPr>
            <a:endParaRPr lang="en-US"/>
          </a:p>
        </c:txPr>
        <c:crossAx val="520688735"/>
        <c:crosses val="autoZero"/>
        <c:auto val="1"/>
        <c:lblAlgn val="ctr"/>
        <c:lblOffset val="100"/>
        <c:noMultiLvlLbl val="0"/>
      </c:catAx>
      <c:valAx>
        <c:axId val="520688735"/>
        <c:scaling>
          <c:orientation val="minMax"/>
          <c:max val="1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pPr>
            <a:endParaRPr lang="en-US"/>
          </a:p>
        </c:txPr>
        <c:crossAx val="520768303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15671089724895498"/>
          <c:y val="0.33502249718785143"/>
          <c:w val="0.25127620621496383"/>
          <c:h val="0.4281353975489906"/>
        </c:manualLayout>
      </c:layout>
      <c:overlay val="0"/>
      <c:spPr>
        <a:solidFill>
          <a:schemeClr val="bg1">
            <a:alpha val="50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/>
              </a:solidFill>
              <a:latin typeface="Cambria" panose="02040503050406030204" pitchFamily="18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800">
          <a:latin typeface="Cambria" panose="02040503050406030204" pitchFamily="18" charset="0"/>
        </a:defRPr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2760411198600174"/>
          <c:y val="4.4621634766829635E-2"/>
          <c:w val="0.82020144356955382"/>
          <c:h val="0.73732778608860217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Exploits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127000">
                <a:solidFill>
                  <a:schemeClr val="accent1"/>
                </a:solidFill>
              </a:ln>
              <a:effectLst/>
            </c:spPr>
          </c:marker>
          <c:trendline>
            <c:spPr>
              <a:ln w="50800" cap="rnd">
                <a:solidFill>
                  <a:schemeClr val="accent1"/>
                </a:solidFill>
                <a:prstDash val="solid"/>
              </a:ln>
              <a:effectLst/>
            </c:spPr>
            <c:trendlineType val="exp"/>
            <c:dispRSqr val="0"/>
            <c:dispEq val="0"/>
          </c:trendline>
          <c:xVal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1">
                  <c:v>2016</c:v>
                </c:pt>
                <c:pt idx="2">
                  <c:v>2018</c:v>
                </c:pt>
                <c:pt idx="3">
                  <c:v>2020</c:v>
                </c:pt>
                <c:pt idx="4">
                  <c:v>2022</c:v>
                </c:pt>
              </c:numCache>
            </c:numRef>
          </c:xVal>
          <c:yVal>
            <c:numRef>
              <c:f>Sheet1!$B$2:$B$6</c:f>
              <c:numCache>
                <c:formatCode>General</c:formatCode>
                <c:ptCount val="5"/>
                <c:pt idx="0">
                  <c:v>4</c:v>
                </c:pt>
                <c:pt idx="1">
                  <c:v>13</c:v>
                </c:pt>
                <c:pt idx="2">
                  <c:v>15</c:v>
                </c:pt>
                <c:pt idx="3">
                  <c:v>8</c:v>
                </c:pt>
                <c:pt idx="4">
                  <c:v>23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0557-2249-832B-25F172BFEC9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Understanding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triangle"/>
            <c:size val="5"/>
            <c:spPr>
              <a:solidFill>
                <a:schemeClr val="accent2"/>
              </a:solidFill>
              <a:ln w="127000">
                <a:solidFill>
                  <a:schemeClr val="accent2"/>
                </a:solidFill>
              </a:ln>
              <a:effectLst/>
            </c:spPr>
          </c:marker>
          <c:trendline>
            <c:spPr>
              <a:ln w="50800" cap="rnd">
                <a:solidFill>
                  <a:schemeClr val="accent2"/>
                </a:solidFill>
                <a:prstDash val="solid"/>
              </a:ln>
              <a:effectLst/>
            </c:spPr>
            <c:trendlineType val="linear"/>
            <c:dispRSqr val="0"/>
            <c:dispEq val="0"/>
          </c:trendline>
          <c:xVal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1">
                  <c:v>2016</c:v>
                </c:pt>
                <c:pt idx="2">
                  <c:v>2018</c:v>
                </c:pt>
                <c:pt idx="3">
                  <c:v>2020</c:v>
                </c:pt>
                <c:pt idx="4">
                  <c:v>2022</c:v>
                </c:pt>
              </c:numCache>
            </c:numRef>
          </c:xVal>
          <c:yVal>
            <c:numRef>
              <c:f>Sheet1!$C$2:$C$6</c:f>
              <c:numCache>
                <c:formatCode>General</c:formatCode>
                <c:ptCount val="5"/>
                <c:pt idx="0">
                  <c:v>2</c:v>
                </c:pt>
                <c:pt idx="1">
                  <c:v>5</c:v>
                </c:pt>
                <c:pt idx="2">
                  <c:v>8</c:v>
                </c:pt>
                <c:pt idx="3">
                  <c:v>4</c:v>
                </c:pt>
                <c:pt idx="4">
                  <c:v>11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0557-2249-832B-25F172BFEC9C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Solving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diamond"/>
            <c:size val="5"/>
            <c:spPr>
              <a:solidFill>
                <a:srgbClr val="7030A0"/>
              </a:solidFill>
              <a:ln w="127000">
                <a:solidFill>
                  <a:srgbClr val="7030A0"/>
                </a:solidFill>
              </a:ln>
              <a:effectLst/>
            </c:spPr>
          </c:marker>
          <c:trendline>
            <c:spPr>
              <a:ln w="53975" cap="rnd">
                <a:solidFill>
                  <a:srgbClr val="7030A0"/>
                </a:solidFill>
                <a:prstDash val="solid"/>
              </a:ln>
              <a:effectLst/>
            </c:spPr>
            <c:trendlineType val="exp"/>
            <c:dispRSqr val="0"/>
            <c:dispEq val="0"/>
          </c:trendline>
          <c:xVal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1">
                  <c:v>2016</c:v>
                </c:pt>
                <c:pt idx="2">
                  <c:v>2018</c:v>
                </c:pt>
                <c:pt idx="3">
                  <c:v>2020</c:v>
                </c:pt>
                <c:pt idx="4">
                  <c:v>2022</c:v>
                </c:pt>
              </c:numCache>
            </c:numRef>
          </c:xVal>
          <c:yVal>
            <c:numRef>
              <c:f>Sheet1!$D$2:$D$6</c:f>
              <c:numCache>
                <c:formatCode>General</c:formatCode>
                <c:ptCount val="5"/>
                <c:pt idx="0">
                  <c:v>7</c:v>
                </c:pt>
                <c:pt idx="1">
                  <c:v>5</c:v>
                </c:pt>
                <c:pt idx="2">
                  <c:v>6</c:v>
                </c:pt>
                <c:pt idx="3">
                  <c:v>12</c:v>
                </c:pt>
                <c:pt idx="4">
                  <c:v>38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0557-2249-832B-25F172BFEC9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019539615"/>
        <c:axId val="1019546831"/>
      </c:scatterChart>
      <c:valAx>
        <c:axId val="1019539615"/>
        <c:scaling>
          <c:orientation val="minMax"/>
          <c:max val="2022"/>
          <c:min val="2014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400" b="0" i="0" u="none" strike="noStrike" kern="1200" baseline="0">
                    <a:solidFill>
                      <a:schemeClr val="tx1"/>
                    </a:solidFill>
                    <a:latin typeface="Cambria" panose="02040503050406030204" pitchFamily="18" charset="0"/>
                    <a:ea typeface="+mn-ea"/>
                    <a:cs typeface="+mn-cs"/>
                  </a:defRPr>
                </a:pPr>
                <a:r>
                  <a:rPr lang="en-US"/>
                  <a:t>Year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400" b="0" i="0" u="none" strike="noStrike" kern="1200" baseline="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pPr>
            <a:endParaRPr lang="en-US"/>
          </a:p>
        </c:txPr>
        <c:crossAx val="1019546831"/>
        <c:crosses val="autoZero"/>
        <c:crossBetween val="midCat"/>
      </c:valAx>
      <c:valAx>
        <c:axId val="101954683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400" b="0" i="0" u="none" strike="noStrike" kern="1200" baseline="0">
                    <a:solidFill>
                      <a:schemeClr val="tx1"/>
                    </a:solidFill>
                    <a:latin typeface="Cambria" panose="02040503050406030204" pitchFamily="18" charset="0"/>
                    <a:ea typeface="+mn-ea"/>
                    <a:cs typeface="+mn-cs"/>
                  </a:defRPr>
                </a:pPr>
                <a:r>
                  <a:rPr lang="en-US"/>
                  <a:t>Number of Papers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400" b="0" i="0" u="none" strike="noStrike" kern="1200" baseline="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pPr>
            <a:endParaRPr lang="en-US"/>
          </a:p>
        </c:txPr>
        <c:crossAx val="1019539615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t"/>
      <c:legendEntry>
        <c:idx val="3"/>
        <c:delete val="1"/>
      </c:legendEntry>
      <c:legendEntry>
        <c:idx val="4"/>
        <c:delete val="1"/>
      </c:legendEntry>
      <c:legendEntry>
        <c:idx val="5"/>
        <c:delete val="1"/>
      </c:legendEntry>
      <c:layout>
        <c:manualLayout>
          <c:xMode val="edge"/>
          <c:yMode val="edge"/>
          <c:x val="0.14006135170603673"/>
          <c:y val="6.858674379439654E-2"/>
          <c:w val="0.64487729658792647"/>
          <c:h val="0.1073859453528924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tx1"/>
              </a:solidFill>
              <a:latin typeface="Cambria" panose="02040503050406030204" pitchFamily="18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2400">
          <a:solidFill>
            <a:schemeClr val="tx1"/>
          </a:solidFill>
          <a:latin typeface="Cambria" panose="02040503050406030204" pitchFamily="18" charset="0"/>
        </a:defRPr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4164787187401421"/>
          <c:y val="5.3246389512225538E-2"/>
          <c:w val="0.72329305345969319"/>
          <c:h val="0.77308289624051341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Baseline</c:v>
                </c:pt>
              </c:strCache>
            </c:strRef>
          </c:tx>
          <c:spPr>
            <a:ln w="28575" cap="sq">
              <a:solidFill>
                <a:schemeClr val="tx1"/>
              </a:solidFill>
              <a:round/>
            </a:ln>
            <a:effectLst/>
          </c:spPr>
          <c:marker>
            <c:symbol val="square"/>
            <c:size val="8"/>
            <c:spPr>
              <a:solidFill>
                <a:schemeClr val="tx1"/>
              </a:solidFill>
              <a:ln w="9525">
                <a:solidFill>
                  <a:schemeClr val="tx1"/>
                </a:solidFill>
              </a:ln>
              <a:effectLst/>
            </c:spPr>
          </c:marker>
          <c:cat>
            <c:numRef>
              <c:f>Sheet1!$G$2:$G$8</c:f>
              <c:numCache>
                <c:formatCode>General</c:formatCode>
                <c:ptCount val="7"/>
                <c:pt idx="0">
                  <c:v>2</c:v>
                </c:pt>
                <c:pt idx="1">
                  <c:v>4</c:v>
                </c:pt>
                <c:pt idx="2">
                  <c:v>8</c:v>
                </c:pt>
                <c:pt idx="3">
                  <c:v>16</c:v>
                </c:pt>
                <c:pt idx="4">
                  <c:v>32</c:v>
                </c:pt>
                <c:pt idx="5">
                  <c:v>64</c:v>
                </c:pt>
                <c:pt idx="6">
                  <c:v>128</c:v>
                </c:pt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0.97444448853810095</c:v>
                </c:pt>
                <c:pt idx="1">
                  <c:v>0.96375204288640604</c:v>
                </c:pt>
                <c:pt idx="2">
                  <c:v>0.94679056995674105</c:v>
                </c:pt>
                <c:pt idx="3">
                  <c:v>0.92167841839089304</c:v>
                </c:pt>
                <c:pt idx="4">
                  <c:v>0.883017049140435</c:v>
                </c:pt>
                <c:pt idx="5">
                  <c:v>0.824965032915837</c:v>
                </c:pt>
                <c:pt idx="6">
                  <c:v>0.736975314622899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91A2-6944-BF65-03278EA630A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100951647"/>
        <c:axId val="1113487903"/>
      </c:lineChart>
      <c:catAx>
        <c:axId val="110095164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/>
                    </a:solidFill>
                    <a:latin typeface="Cambria" panose="02040503050406030204" pitchFamily="18" charset="0"/>
                    <a:ea typeface="+mn-ea"/>
                    <a:cs typeface="+mn-cs"/>
                  </a:defRPr>
                </a:pPr>
                <a:r>
                  <a:rPr lang="en-US"/>
                  <a:t>DRAM Chip Capacity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pPr>
            <a:endParaRPr lang="en-US"/>
          </a:p>
        </c:txPr>
        <c:crossAx val="1113487903"/>
        <c:crosses val="autoZero"/>
        <c:auto val="1"/>
        <c:lblAlgn val="ctr"/>
        <c:lblOffset val="100"/>
        <c:noMultiLvlLbl val="0"/>
      </c:catAx>
      <c:valAx>
        <c:axId val="1113487903"/>
        <c:scaling>
          <c:orientation val="minMax"/>
          <c:max val="1.05"/>
          <c:min val="0.70000000000000007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/>
                    </a:solidFill>
                    <a:latin typeface="Cambria" panose="02040503050406030204" pitchFamily="18" charset="0"/>
                    <a:ea typeface="+mn-ea"/>
                    <a:cs typeface="+mn-cs"/>
                  </a:defRPr>
                </a:pPr>
                <a:r>
                  <a:rPr lang="en-US" dirty="0"/>
                  <a:t>System Performance</a:t>
                </a:r>
              </a:p>
              <a:p>
                <a:pPr>
                  <a:defRPr/>
                </a:pPr>
                <a:r>
                  <a:rPr lang="en-US" dirty="0"/>
                  <a:t>(Normalized to No-Refresh)</a:t>
                </a:r>
              </a:p>
            </c:rich>
          </c:tx>
          <c:layout>
            <c:manualLayout>
              <c:xMode val="edge"/>
              <c:yMode val="edge"/>
              <c:x val="1.4454156735072173E-2"/>
              <c:y val="7.2473135572257111E-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#,##0.00" sourceLinked="0"/>
        <c:majorTickMark val="out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pPr>
            <a:endParaRPr lang="en-US"/>
          </a:p>
        </c:txPr>
        <c:crossAx val="1100951647"/>
        <c:crosses val="autoZero"/>
        <c:crossBetween val="between"/>
      </c:valAx>
      <c:spPr>
        <a:noFill/>
        <a:ln w="12700">
          <a:solidFill>
            <a:schemeClr val="tx1"/>
          </a:solidFill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  <a:latin typeface="Cambria" panose="02040503050406030204" pitchFamily="18" charset="0"/>
        </a:defRPr>
      </a:pPr>
      <a:endParaRPr lang="en-US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0.16752</cdr:x>
      <cdr:y>0.41756</cdr:y>
    </cdr:from>
    <cdr:to>
      <cdr:x>0.91467</cdr:x>
      <cdr:y>0.56369</cdr:y>
    </cdr:to>
    <cdr:grpSp>
      <cdr:nvGrpSpPr>
        <cdr:cNvPr id="2" name="Group 1">
          <a:extLst xmlns:a="http://schemas.openxmlformats.org/drawingml/2006/main">
            <a:ext uri="{FF2B5EF4-FFF2-40B4-BE49-F238E27FC236}">
              <a16:creationId xmlns:a16="http://schemas.microsoft.com/office/drawing/2014/main" id="{BE86B0E8-1993-A74C-B05D-48CA2A51169E}"/>
            </a:ext>
          </a:extLst>
        </cdr:cNvPr>
        <cdr:cNvGrpSpPr/>
      </cdr:nvGrpSpPr>
      <cdr:grpSpPr>
        <a:xfrm xmlns:a="http://schemas.openxmlformats.org/drawingml/2006/main">
          <a:off x="1531782" y="1082895"/>
          <a:ext cx="6831940" cy="378975"/>
          <a:chOff x="5211177" y="-935040"/>
          <a:chExt cx="3367055" cy="206123"/>
        </a:xfrm>
      </cdr:grpSpPr>
      <cdr:cxnSp macro="">
        <cdr:nvCxnSpPr>
          <cdr:cNvPr id="7" name="Straight Arrow Connector 6">
            <a:extLst xmlns:a="http://schemas.openxmlformats.org/drawingml/2006/main">
              <a:ext uri="{FF2B5EF4-FFF2-40B4-BE49-F238E27FC236}">
                <a16:creationId xmlns:a16="http://schemas.microsoft.com/office/drawing/2014/main" id="{E14E8D98-2FA7-9A48-ABDF-B0E9FFA5C572}"/>
              </a:ext>
            </a:extLst>
          </cdr:cNvPr>
          <cdr:cNvCxnSpPr>
            <a:cxnSpLocks xmlns:a="http://schemas.openxmlformats.org/drawingml/2006/main"/>
          </cdr:cNvCxnSpPr>
        </cdr:nvCxnSpPr>
        <cdr:spPr>
          <a:xfrm xmlns:a="http://schemas.openxmlformats.org/drawingml/2006/main" flipH="1">
            <a:off x="5211177" y="-728917"/>
            <a:ext cx="3342817" cy="0"/>
          </a:xfrm>
          <a:prstGeom xmlns:a="http://schemas.openxmlformats.org/drawingml/2006/main" prst="straightConnector1">
            <a:avLst/>
          </a:prstGeom>
          <a:ln xmlns:a="http://schemas.openxmlformats.org/drawingml/2006/main" w="76200">
            <a:solidFill>
              <a:srgbClr val="C00000"/>
            </a:solidFill>
            <a:tailEnd type="triangle"/>
          </a:ln>
        </cdr:spPr>
        <cdr:style>
          <a:lnRef xmlns:a="http://schemas.openxmlformats.org/drawingml/2006/main" idx="1">
            <a:schemeClr val="accent1"/>
          </a:lnRef>
          <a:fillRef xmlns:a="http://schemas.openxmlformats.org/drawingml/2006/main" idx="0">
            <a:schemeClr val="accent1"/>
          </a:fillRef>
          <a:effectRef xmlns:a="http://schemas.openxmlformats.org/drawingml/2006/main" idx="0">
            <a:schemeClr val="accent1"/>
          </a:effectRef>
          <a:fontRef xmlns:a="http://schemas.openxmlformats.org/drawingml/2006/main" idx="minor">
            <a:schemeClr val="tx1"/>
          </a:fontRef>
        </cdr:style>
      </cdr:cxnSp>
      <cdr:sp macro="" textlink="">
        <cdr:nvSpPr>
          <cdr:cNvPr id="8" name="TextBox 12">
            <a:extLst xmlns:a="http://schemas.openxmlformats.org/drawingml/2006/main">
              <a:ext uri="{FF2B5EF4-FFF2-40B4-BE49-F238E27FC236}">
                <a16:creationId xmlns:a16="http://schemas.microsoft.com/office/drawing/2014/main" id="{39E1B207-FADD-674A-9FCB-D6D907713E1E}"/>
              </a:ext>
            </a:extLst>
          </cdr:cNvPr>
          <cdr:cNvSpPr txBox="1"/>
        </cdr:nvSpPr>
        <cdr:spPr>
          <a:xfrm xmlns:a="http://schemas.openxmlformats.org/drawingml/2006/main">
            <a:off x="6241656" y="-935040"/>
            <a:ext cx="2336576" cy="184129"/>
          </a:xfrm>
          <a:prstGeom xmlns:a="http://schemas.openxmlformats.org/drawingml/2006/main" prst="rect">
            <a:avLst/>
          </a:prstGeom>
          <a:noFill xmlns:a="http://schemas.openxmlformats.org/drawingml/2006/main"/>
        </cdr:spPr>
        <cdr:txBody>
          <a:bodyPr xmlns:a="http://schemas.openxmlformats.org/drawingml/2006/main" wrap="square" rtlCol="0">
            <a:spAutoFit/>
          </a:bodyPr>
          <a:lstStyle xmlns:a="http://schemas.openxmlformats.org/drawingml/2006/main"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 xmlns:a="http://schemas.openxmlformats.org/drawingml/2006/main">
            <a:pPr algn="r"/>
            <a:r>
              <a:rPr lang="en-US" sz="1600" b="1" dirty="0">
                <a:solidFill>
                  <a:srgbClr val="C00000"/>
                </a:solidFill>
                <a:latin typeface="Cambria" panose="02040503050406030204" pitchFamily="18" charset="0"/>
              </a:rPr>
              <a:t>More than 10X reduction</a:t>
            </a:r>
          </a:p>
        </cdr:txBody>
      </cdr:sp>
    </cdr:grpSp>
  </cdr:relSizeAnchor>
  <cdr:relSizeAnchor xmlns:cdr="http://schemas.openxmlformats.org/drawingml/2006/chartDrawing">
    <cdr:from>
      <cdr:x>0.02686</cdr:x>
      <cdr:y>0</cdr:y>
    </cdr:from>
    <cdr:to>
      <cdr:x>0.10671</cdr:x>
      <cdr:y>0.82017</cdr:y>
    </cdr:to>
    <cdr:grpSp>
      <cdr:nvGrpSpPr>
        <cdr:cNvPr id="3" name="Group 2">
          <a:extLst xmlns:a="http://schemas.openxmlformats.org/drawingml/2006/main">
            <a:ext uri="{FF2B5EF4-FFF2-40B4-BE49-F238E27FC236}">
              <a16:creationId xmlns:a16="http://schemas.microsoft.com/office/drawing/2014/main" id="{CC5C8849-97B0-5E49-A0F0-332300B17F26}"/>
            </a:ext>
          </a:extLst>
        </cdr:cNvPr>
        <cdr:cNvGrpSpPr/>
      </cdr:nvGrpSpPr>
      <cdr:grpSpPr>
        <a:xfrm xmlns:a="http://schemas.openxmlformats.org/drawingml/2006/main">
          <a:off x="245579" y="0"/>
          <a:ext cx="730152" cy="2127036"/>
          <a:chOff x="3466062" y="-862770"/>
          <a:chExt cx="359689" cy="2037724"/>
        </a:xfrm>
      </cdr:grpSpPr>
      <cdr:sp macro="" textlink="">
        <cdr:nvSpPr>
          <cdr:cNvPr id="4" name="TextBox 14">
            <a:extLst xmlns:a="http://schemas.openxmlformats.org/drawingml/2006/main">
              <a:ext uri="{FF2B5EF4-FFF2-40B4-BE49-F238E27FC236}">
                <a16:creationId xmlns:a16="http://schemas.microsoft.com/office/drawing/2014/main" id="{42F8BF43-CB7A-A14A-B9A4-1F80F4E4F365}"/>
              </a:ext>
            </a:extLst>
          </cdr:cNvPr>
          <cdr:cNvSpPr txBox="1"/>
        </cdr:nvSpPr>
        <cdr:spPr>
          <a:xfrm xmlns:a="http://schemas.openxmlformats.org/drawingml/2006/main" rot="16200000">
            <a:off x="3435833" y="-435654"/>
            <a:ext cx="613050" cy="166779"/>
          </a:xfrm>
          <a:prstGeom xmlns:a="http://schemas.openxmlformats.org/drawingml/2006/main" prst="rect">
            <a:avLst/>
          </a:prstGeom>
          <a:noFill xmlns:a="http://schemas.openxmlformats.org/drawingml/2006/main"/>
        </cdr:spPr>
        <cdr:txBody>
          <a:bodyPr xmlns:a="http://schemas.openxmlformats.org/drawingml/2006/main" wrap="none" rtlCol="0">
            <a:spAutoFit/>
          </a:bodyPr>
          <a:lstStyle xmlns:a="http://schemas.openxmlformats.org/drawingml/2006/main"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 xmlns:a="http://schemas.openxmlformats.org/drawingml/2006/main">
            <a:r>
              <a:rPr lang="en-US" sz="1600" dirty="0">
                <a:latin typeface="Cambria" panose="02040503050406030204" pitchFamily="18" charset="0"/>
              </a:rPr>
              <a:t>2020</a:t>
            </a:r>
          </a:p>
        </cdr:txBody>
      </cdr:sp>
      <cdr:sp macro="" textlink="">
        <cdr:nvSpPr>
          <cdr:cNvPr id="5" name="TextBox 15">
            <a:extLst xmlns:a="http://schemas.openxmlformats.org/drawingml/2006/main">
              <a:ext uri="{FF2B5EF4-FFF2-40B4-BE49-F238E27FC236}">
                <a16:creationId xmlns:a16="http://schemas.microsoft.com/office/drawing/2014/main" id="{8C60B7FF-140B-A04C-9A35-94CD4CC5B356}"/>
              </a:ext>
            </a:extLst>
          </cdr:cNvPr>
          <cdr:cNvSpPr txBox="1"/>
        </cdr:nvSpPr>
        <cdr:spPr>
          <a:xfrm xmlns:a="http://schemas.openxmlformats.org/drawingml/2006/main" rot="16200000">
            <a:off x="3185519" y="356125"/>
            <a:ext cx="1113686" cy="166779"/>
          </a:xfrm>
          <a:prstGeom xmlns:a="http://schemas.openxmlformats.org/drawingml/2006/main" prst="rect">
            <a:avLst/>
          </a:prstGeom>
          <a:noFill xmlns:a="http://schemas.openxmlformats.org/drawingml/2006/main"/>
        </cdr:spPr>
        <cdr:txBody>
          <a:bodyPr xmlns:a="http://schemas.openxmlformats.org/drawingml/2006/main" wrap="none" rtlCol="0">
            <a:spAutoFit/>
          </a:bodyPr>
          <a:lstStyle xmlns:a="http://schemas.openxmlformats.org/drawingml/2006/main"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 xmlns:a="http://schemas.openxmlformats.org/drawingml/2006/main">
            <a:r>
              <a:rPr lang="en-US" sz="1600" dirty="0">
                <a:latin typeface="Cambria" panose="02040503050406030204" pitchFamily="18" charset="0"/>
              </a:rPr>
              <a:t>2010-2013</a:t>
            </a:r>
          </a:p>
        </cdr:txBody>
      </cdr:sp>
      <cdr:sp macro="" textlink="">
        <cdr:nvSpPr>
          <cdr:cNvPr id="6" name="TextBox 16">
            <a:extLst xmlns:a="http://schemas.openxmlformats.org/drawingml/2006/main">
              <a:ext uri="{FF2B5EF4-FFF2-40B4-BE49-F238E27FC236}">
                <a16:creationId xmlns:a16="http://schemas.microsoft.com/office/drawing/2014/main" id="{24503FF1-836F-DF43-8EB5-9714E270FCEB}"/>
              </a:ext>
            </a:extLst>
          </cdr:cNvPr>
          <cdr:cNvSpPr txBox="1"/>
        </cdr:nvSpPr>
        <cdr:spPr>
          <a:xfrm xmlns:a="http://schemas.openxmlformats.org/drawingml/2006/main" rot="16200000">
            <a:off x="2538171" y="65121"/>
            <a:ext cx="2037724" cy="181941"/>
          </a:xfrm>
          <a:prstGeom xmlns:a="http://schemas.openxmlformats.org/drawingml/2006/main" prst="rect">
            <a:avLst/>
          </a:prstGeom>
          <a:noFill xmlns:a="http://schemas.openxmlformats.org/drawingml/2006/main"/>
        </cdr:spPr>
        <cdr:txBody>
          <a:bodyPr xmlns:a="http://schemas.openxmlformats.org/drawingml/2006/main" wrap="square" rtlCol="0">
            <a:spAutoFit/>
          </a:bodyPr>
          <a:lstStyle xmlns:a="http://schemas.openxmlformats.org/drawingml/2006/main"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 xmlns:a="http://schemas.openxmlformats.org/drawingml/2006/main">
            <a:r>
              <a:rPr lang="en-US" sz="1800" dirty="0">
                <a:latin typeface="Cambria" panose="02040503050406030204" pitchFamily="18" charset="0"/>
              </a:rPr>
              <a:t>Manufactured Year</a:t>
            </a:r>
          </a:p>
        </cdr:txBody>
      </cdr:sp>
    </cdr:grpSp>
  </cdr:relSizeAnchor>
  <cdr:relSizeAnchor xmlns:cdr="http://schemas.openxmlformats.org/drawingml/2006/chartDrawing">
    <cdr:from>
      <cdr:x>0.09757</cdr:x>
      <cdr:y>0.73249</cdr:y>
    </cdr:from>
    <cdr:to>
      <cdr:x>0.90242</cdr:x>
      <cdr:y>0.8749</cdr:y>
    </cdr:to>
    <cdr:sp macro="" textlink="">
      <cdr:nvSpPr>
        <cdr:cNvPr id="10" name="TextBox 16">
          <a:extLst xmlns:a="http://schemas.openxmlformats.org/drawingml/2006/main">
            <a:ext uri="{FF2B5EF4-FFF2-40B4-BE49-F238E27FC236}">
              <a16:creationId xmlns:a16="http://schemas.microsoft.com/office/drawing/2014/main" id="{5133D1B7-58C4-6C59-A91F-EFF72FAB742C}"/>
            </a:ext>
          </a:extLst>
        </cdr:cNvPr>
        <cdr:cNvSpPr txBox="1"/>
      </cdr:nvSpPr>
      <cdr:spPr>
        <a:xfrm xmlns:a="http://schemas.openxmlformats.org/drawingml/2006/main">
          <a:off x="892180" y="1899644"/>
          <a:ext cx="7359548" cy="369332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sz="1800" dirty="0">
              <a:solidFill>
                <a:schemeClr val="tx1"/>
              </a:solidFill>
              <a:latin typeface="Cambria" panose="02040503050406030204" pitchFamily="18" charset="0"/>
            </a:rPr>
            <a:t>The minimum activation count needed to induce the first bitflip</a:t>
          </a:r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0.24289</cdr:x>
      <cdr:y>0.16179</cdr:y>
    </cdr:from>
    <cdr:to>
      <cdr:x>0.95796</cdr:x>
      <cdr:y>0.16179</cdr:y>
    </cdr:to>
    <cdr:cxnSp macro="">
      <cdr:nvCxnSpPr>
        <cdr:cNvPr id="3" name="Straight Connector 2">
          <a:extLst xmlns:a="http://schemas.openxmlformats.org/drawingml/2006/main">
            <a:ext uri="{FF2B5EF4-FFF2-40B4-BE49-F238E27FC236}">
              <a16:creationId xmlns:a16="http://schemas.microsoft.com/office/drawing/2014/main" id="{EA4A9410-4AA9-9005-9CD6-EEB831F7829B}"/>
            </a:ext>
          </a:extLst>
        </cdr:cNvPr>
        <cdr:cNvCxnSpPr/>
      </cdr:nvCxnSpPr>
      <cdr:spPr>
        <a:xfrm xmlns:a="http://schemas.openxmlformats.org/drawingml/2006/main">
          <a:off x="1029423" y="529870"/>
          <a:ext cx="3030560" cy="0"/>
        </a:xfrm>
        <a:prstGeom xmlns:a="http://schemas.openxmlformats.org/drawingml/2006/main" prst="line">
          <a:avLst/>
        </a:prstGeom>
        <a:ln xmlns:a="http://schemas.openxmlformats.org/drawingml/2006/main" w="38100">
          <a:solidFill>
            <a:schemeClr val="bg2">
              <a:lumMod val="50000"/>
            </a:schemeClr>
          </a:solidFill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810A493-1003-EC4B-9500-67C3F4359CE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CB0FF80-765E-4B75-437B-7B01C727B1E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C813F9-158C-ED45-9392-D92084983AAB}" type="datetimeFigureOut">
              <a:rPr lang="en-US" smtClean="0"/>
              <a:t>2/26/24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3A3E07-0433-7F2E-EDEF-C1FB5201D3C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E29549-45F5-BE38-140E-C49DDC45603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FA6FDA-74B4-C647-83EE-26EDB758DC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4548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EF809A-E77B-2541-A20B-292E306D427B}" type="datetimeFigureOut">
              <a:rPr lang="en-US" smtClean="0"/>
              <a:t>2/26/24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C67609-88E9-5A48-B122-2F095B0284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201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 my name is Giray and I am happy to share my research with you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638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AF160A-4942-474B-2394-CA6FA3399B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F87B447-4C64-1076-445E-232BF13A9D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BD55D0E-560A-5CB4-9184-1DFEB7F1DC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This is the outline of the talk. Let me quickly introduce background and problem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48F97C-0B09-E98C-BB0B-4AF74EC25C7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8488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64CEDA-357C-DA15-7F9F-51FF677F89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608E908-DBC1-EA54-7B7E-4209654A64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1A1A33-EFB1-A6C6-3C98-2552A36E57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This is the outline of the talk. Let me quickly introduce background and problem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33B5A5-2729-8B69-570A-7F3C2BEEC6D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3209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DC4A5E-BE26-B179-4B9D-0F98FA5805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A9AD45-8D92-F804-B2A5-8D625898D6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26017A4-04B6-5199-63DA-7F9D224484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/>
              <a:t>We use an FPGA-based experimental setup programmed with a modified version of </a:t>
            </a:r>
            <a:r>
              <a:rPr lang="en-US" b="0" dirty="0" err="1"/>
              <a:t>SoftMC</a:t>
            </a:r>
            <a:r>
              <a:rPr lang="en-US" b="0" dirty="0"/>
              <a:t> [CLICK]</a:t>
            </a:r>
            <a:endParaRPr lang="en-US" dirty="0"/>
          </a:p>
          <a:p>
            <a:r>
              <a:rPr lang="en-US" dirty="0"/>
              <a:t>This infrastructure provides us with a fine-grained control over DRAM commands, timing parameters, and temperature [CLICK]</a:t>
            </a:r>
          </a:p>
          <a:p>
            <a:r>
              <a:rPr lang="en-US" dirty="0"/>
              <a:t>=======</a:t>
            </a:r>
          </a:p>
          <a:p>
            <a:endParaRPr lang="en-US" dirty="0"/>
          </a:p>
          <a:p>
            <a:r>
              <a:rPr lang="en-US" dirty="0"/>
              <a:t>Fix the link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3BCDC5-5689-84E2-5C9B-D8C7A7D1552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E676A0-33B1-4B4B-B1AA-B0B917FCAA9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49514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553194-4079-4BEA-0C78-29168FB221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8C784BB-3814-EF9F-A543-88A584A5E41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6A7FB46-8D75-1F2C-62BC-0A08881CA2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show that there is a large variation in read disturbance across rows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90EA3F-A107-5367-6063-5890194F95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40255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011512-4685-8813-882C-D97D2B1E8C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5DB2A2F-3A17-42BE-6A57-B819B3AECA7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ED06BCE-AEE8-DCBC-ACC2-2C5606A6DF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show that there is a large variation in read disturbance across rows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74EE03-AF0B-954A-7360-29C4695A227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3402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98E62E-A436-21EB-9529-2BEB9979F9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24CE9AE-90AE-FD93-7B2E-1EE196D24E7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2189ED0-8A29-A089-4A4D-CE4D718353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show that there is a large variation in read disturbance across rows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Animate the figure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34F9A7-9D0B-C0FB-0200-6D5D4E1662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1961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Start with S </a:t>
            </a:r>
          </a:p>
          <a:p>
            <a:endParaRPr lang="en-US" dirty="0"/>
          </a:p>
          <a:p>
            <a:r>
              <a:rPr lang="en-US" dirty="0"/>
              <a:t>Annotate the variation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5277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936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are different bins but do not correlate well with the row address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Zoom in to one module</a:t>
            </a:r>
          </a:p>
          <a:p>
            <a:endParaRPr lang="en-US" dirty="0"/>
          </a:p>
          <a:p>
            <a:r>
              <a:rPr lang="en-US" dirty="0"/>
              <a:t>X-axis beginning – middle- end </a:t>
            </a:r>
          </a:p>
          <a:p>
            <a:endParaRPr lang="en-US" dirty="0"/>
          </a:p>
          <a:p>
            <a:r>
              <a:rPr lang="en-US" dirty="0"/>
              <a:t>Absolute numbers in the y-axis </a:t>
            </a:r>
          </a:p>
          <a:p>
            <a:endParaRPr lang="en-US" dirty="0"/>
          </a:p>
          <a:p>
            <a:r>
              <a:rPr lang="en-US" dirty="0"/>
              <a:t>Revise the title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44482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D7C6EC-2ED0-52F8-AA97-36EA2C3F4B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CFB761A-383E-C50E-7870-FEB1D94499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D1AF6AD-BEA5-D720-88F1-EFAB83000D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are different bins but do not correlate well with the row address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Zoom in to one module</a:t>
            </a:r>
          </a:p>
          <a:p>
            <a:endParaRPr lang="en-US" dirty="0"/>
          </a:p>
          <a:p>
            <a:r>
              <a:rPr lang="en-US" dirty="0"/>
              <a:t>X-axis beginning – middle- end </a:t>
            </a:r>
          </a:p>
          <a:p>
            <a:endParaRPr lang="en-US" dirty="0"/>
          </a:p>
          <a:p>
            <a:r>
              <a:rPr lang="en-US" dirty="0"/>
              <a:t>Absolute numbers in the y-axis </a:t>
            </a:r>
          </a:p>
          <a:p>
            <a:endParaRPr lang="en-US" dirty="0"/>
          </a:p>
          <a:p>
            <a:r>
              <a:rPr lang="en-US" dirty="0"/>
              <a:t>Revise the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4E13D3-B959-EF04-281B-9DA56487117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9910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35716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B42FDF-A5E6-301D-2A6A-62910AFAC1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510E779-E916-4FE9-D76F-552A4112C4C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66F3B8F-5808-3599-41B4-5F8337239D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are different bins but do not correlate well with the row address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Zoom in to one module</a:t>
            </a:r>
          </a:p>
          <a:p>
            <a:endParaRPr lang="en-US" dirty="0"/>
          </a:p>
          <a:p>
            <a:r>
              <a:rPr lang="en-US" dirty="0"/>
              <a:t>X-axis beginning – middle- end </a:t>
            </a:r>
          </a:p>
          <a:p>
            <a:endParaRPr lang="en-US" dirty="0"/>
          </a:p>
          <a:p>
            <a:r>
              <a:rPr lang="en-US" dirty="0"/>
              <a:t>Absolute numbers in the y-axis </a:t>
            </a:r>
          </a:p>
          <a:p>
            <a:endParaRPr lang="en-US" dirty="0"/>
          </a:p>
          <a:p>
            <a:r>
              <a:rPr lang="en-US" dirty="0"/>
              <a:t>Revise the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4FD694-8101-4269-12A1-A97CF03E2E3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4395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6F2260-9AC6-04D8-6B4D-C1A0090ED5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AA47D1F-894B-5E64-E82A-43551303141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5BFF9C7-765C-85C7-F485-73C5E7FA80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This is the outline of the talk. Let me quickly introduce background and problem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B61A87-2A41-7BEE-B55D-3E5A02B6907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89762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6E377C-0B30-0C35-F124-9714A43A29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CFA25B0-EAD4-B7EF-4E6F-DE1932453D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2A7B1D3-DE47-33E8-9F0B-29E4C94DB2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baseline="0" dirty="0"/>
              <a:t>In summary, BlockHammer is the first work to practically enable throttling-based RowHammer mitigation and [CLICK]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baseline="0" dirty="0"/>
              <a:t>it is implemented solely in the memory controller without requiring proprietary information of or modifications to DRAM chips [CLICK]</a:t>
            </a:r>
          </a:p>
          <a:p>
            <a:r>
              <a:rPr lang="en-US" b="0" baseline="0" dirty="0"/>
              <a:t>It overcomes both scalability and compatibility challenges [CLICK]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further aid future research and development, we make BlockHammer’s source code freely and openly available </a:t>
            </a:r>
          </a:p>
          <a:p>
            <a:endParaRPr lang="en-US" b="1" baseline="0" dirty="0"/>
          </a:p>
          <a:p>
            <a:endParaRPr lang="en-US" b="1" baseline="0" dirty="0"/>
          </a:p>
          <a:p>
            <a:endParaRPr lang="en-US" b="1" baseline="0" dirty="0"/>
          </a:p>
          <a:p>
            <a:r>
              <a:rPr lang="en-US" b="1" baseline="0" dirty="0"/>
              <a:t>GET RID OF ALL CORRELATION</a:t>
            </a:r>
          </a:p>
          <a:p>
            <a:endParaRPr lang="en-US" b="1" baseline="0" dirty="0"/>
          </a:p>
          <a:p>
            <a:r>
              <a:rPr lang="en-US" b="1" baseline="0" dirty="0"/>
              <a:t>Box figure </a:t>
            </a:r>
          </a:p>
          <a:p>
            <a:endParaRPr lang="en-US" b="1" baseline="0" dirty="0"/>
          </a:p>
          <a:p>
            <a:endParaRPr lang="en-US" b="1" baseline="0" dirty="0"/>
          </a:p>
          <a:p>
            <a:r>
              <a:rPr lang="en-US" b="1" baseline="0" dirty="0"/>
              <a:t>Make it better </a:t>
            </a:r>
          </a:p>
          <a:p>
            <a:endParaRPr lang="en-US" b="1" baseline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F2C675-A3B7-0EC7-32C5-263E50DEE9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E676A0-33B1-4B4B-B1AA-B0B917FCAA9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5561237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011EB9-1416-90E2-EBE1-8525C367DA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541112E-2333-CBD4-9F76-77851BD638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D0DB3D6-F642-141D-8D66-35CF2D3C54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show that there is a large variation in read disturbance across rows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733C06-0BBA-2F8A-261D-A1B86D09586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75663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B087A8-DCA9-95FF-B277-F92A059D62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406102B-A820-D583-CD0C-62B035E55CC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0F10A9C-1E5F-9101-BE2E-01641FA3A2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This is the outline of the talk. Let me quickly introduce background and problem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20D7C6-1F71-0277-A59F-1B0BA3E969A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6133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ADAA7D-D529-4FF2-E165-2E2E29A059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4A896CE-A159-6033-A554-185F53B833B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EC18176-20CB-66EF-ED77-95D1DA434C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leverage this observation [CLICK]</a:t>
            </a:r>
          </a:p>
          <a:p>
            <a:r>
              <a:rPr lang="en-US" dirty="0"/>
              <a:t>By protecting weak rows more aggressively than strong rows [CLICK]</a:t>
            </a:r>
          </a:p>
          <a:p>
            <a:r>
              <a:rPr lang="en-US" dirty="0"/>
              <a:t>We do this by dynamically tuning the aggressiveness of defense mechanisms [CLICK]</a:t>
            </a:r>
          </a:p>
          <a:p>
            <a:r>
              <a:rPr lang="en-US" dirty="0"/>
              <a:t>and we show significant improvement in system performance. [CLICK]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Too high level</a:t>
            </a:r>
          </a:p>
          <a:p>
            <a:endParaRPr lang="en-US" dirty="0"/>
          </a:p>
          <a:p>
            <a:r>
              <a:rPr lang="en-US" dirty="0"/>
              <a:t>Put </a:t>
            </a:r>
            <a:r>
              <a:rPr lang="en-US" dirty="0" err="1"/>
              <a:t>ataberk’s</a:t>
            </a:r>
            <a:r>
              <a:rPr lang="en-US" dirty="0"/>
              <a:t> explanation here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562357-8964-4DC1-4FC9-9E0F6779C43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46355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C9BA7B-D650-357C-2568-30950DCB11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A65183F-F0F0-3E87-509D-6C152C35F0E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22E9B8E-E302-7B2A-2F37-3D8858B84B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leverage this observation [CLICK]</a:t>
            </a:r>
          </a:p>
          <a:p>
            <a:r>
              <a:rPr lang="en-US" dirty="0"/>
              <a:t>By protecting weak rows more aggressively than strong rows [CLICK]</a:t>
            </a:r>
          </a:p>
          <a:p>
            <a:r>
              <a:rPr lang="en-US" dirty="0"/>
              <a:t>We do this by dynamically tuning the aggressiveness of defense mechanisms [CLICK]</a:t>
            </a:r>
          </a:p>
          <a:p>
            <a:r>
              <a:rPr lang="en-US" dirty="0"/>
              <a:t>and we show significant improvement in system performance. [CLICK]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Too high level</a:t>
            </a:r>
          </a:p>
          <a:p>
            <a:endParaRPr lang="en-US" dirty="0"/>
          </a:p>
          <a:p>
            <a:r>
              <a:rPr lang="en-US" dirty="0"/>
              <a:t>Put </a:t>
            </a:r>
            <a:r>
              <a:rPr lang="en-US" dirty="0" err="1"/>
              <a:t>ataberk’s</a:t>
            </a:r>
            <a:r>
              <a:rPr lang="en-US" dirty="0"/>
              <a:t> explanation here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63C32D-3434-E485-5CEF-421D3065B6B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89779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76B5A9-16FC-ACEB-4681-CC7418E720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2847771-32E6-87FB-F315-E2AE73009D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737B56B-B226-EB03-9EA7-E2A98B5841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Too busy </a:t>
            </a:r>
          </a:p>
          <a:p>
            <a:endParaRPr lang="en-US" dirty="0"/>
          </a:p>
          <a:p>
            <a:r>
              <a:rPr lang="en-US" dirty="0"/>
              <a:t>Make either or more obvious </a:t>
            </a:r>
          </a:p>
          <a:p>
            <a:endParaRPr lang="en-US" dirty="0"/>
          </a:p>
          <a:p>
            <a:r>
              <a:rPr lang="en-US" dirty="0"/>
              <a:t>Table in the dram chip</a:t>
            </a:r>
          </a:p>
          <a:p>
            <a:endParaRPr lang="en-US" dirty="0"/>
          </a:p>
          <a:p>
            <a:r>
              <a:rPr lang="en-US" dirty="0"/>
              <a:t>Why memory controllers? </a:t>
            </a:r>
          </a:p>
          <a:p>
            <a:endParaRPr lang="en-US" dirty="0"/>
          </a:p>
          <a:p>
            <a:r>
              <a:rPr lang="en-US" dirty="0"/>
              <a:t>s/w based metadata?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7641E5-AF21-D931-9332-576D435C76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49928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8AE9D8-EAEE-F48E-D974-58E354B01F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7B3A2FA-CB8B-369B-D9E1-835E8D09BD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E807DE6-D4CF-782B-06F8-D30FD38F99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702771-B39F-78C2-7CC8-42514B8701F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0031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DC74E4-AC77-15A3-9987-B859F2CA1B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0B727B8-C980-4649-AE63-EFAD349574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A9AF002-D1BD-80A4-20B9-9E1BFD6369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This is the outline of the talk. Let me quickly introduce background and problem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9BBC60-9941-0666-9DE5-0DFBC44D0DA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6853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This is a DRAM module, used as the main memory on many systems. [CLICK]</a:t>
            </a:r>
          </a:p>
          <a:p>
            <a:r>
              <a:rPr lang="en-US"/>
              <a:t>A DRAM module consists of multiple chips each of which contains multiple banks [CLICK]</a:t>
            </a:r>
          </a:p>
          <a:p>
            <a:r>
              <a:rPr lang="en-US"/>
              <a:t>Each bank is composed of multiple subarrays [CLICK]</a:t>
            </a:r>
          </a:p>
          <a:p>
            <a:r>
              <a:rPr lang="en-US"/>
              <a:t>And within each subarray, there is a two dimensional array of DRAM cells. [CLICK]</a:t>
            </a:r>
          </a:p>
          <a:p>
            <a:r>
              <a:rPr lang="en-US"/>
              <a:t>These cells are organized into rows that are selected using </a:t>
            </a:r>
            <a:r>
              <a:rPr lang="en-US" err="1"/>
              <a:t>wordlines</a:t>
            </a:r>
            <a:r>
              <a:rPr lang="en-US"/>
              <a:t> [CLICK]</a:t>
            </a:r>
          </a:p>
          <a:p>
            <a:r>
              <a:rPr lang="en-US"/>
              <a:t>And the cells are connected to a row buffer via </a:t>
            </a:r>
            <a:r>
              <a:rPr lang="en-US" err="1"/>
              <a:t>bitlines</a:t>
            </a:r>
            <a:r>
              <a:rPr lang="en-US"/>
              <a:t> [CLICK]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529AF4-9733-4245-A38E-6E2258071B12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0996349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573C74-40DF-B9F1-A2A0-E92FB55CC1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99C8D68-72DA-5DEE-C261-C415A5D5C1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5B9CC26-CD50-2C47-E15D-C2F7CB3272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use </a:t>
            </a:r>
            <a:r>
              <a:rPr lang="en-US" dirty="0" err="1"/>
              <a:t>Ramulator</a:t>
            </a:r>
            <a:r>
              <a:rPr lang="en-US" dirty="0"/>
              <a:t> for cycle-level simulations in our performance evaluation [CLICK]</a:t>
            </a:r>
          </a:p>
          <a:p>
            <a:r>
              <a:rPr lang="en-US" dirty="0"/>
              <a:t>We simulate a realistic system with the shown parameters that I will not explain in detail [CLICK]</a:t>
            </a:r>
          </a:p>
          <a:p>
            <a:r>
              <a:rPr lang="en-US" dirty="0"/>
              <a:t>We simulate 125 different 8-core </a:t>
            </a:r>
            <a:r>
              <a:rPr lang="en-US" dirty="0" err="1"/>
              <a:t>multiprogrammed</a:t>
            </a:r>
            <a:r>
              <a:rPr lang="en-US" dirty="0"/>
              <a:t> workloads [CLICK]</a:t>
            </a:r>
          </a:p>
          <a:p>
            <a:r>
              <a:rPr lang="en-US" dirty="0"/>
              <a:t>We sweep DRAM chip capacity from 2Gb to 128Gb [CLICK]</a:t>
            </a:r>
          </a:p>
          <a:p>
            <a:r>
              <a:rPr lang="en-US" dirty="0"/>
              <a:t>And RowHammer threshold: the minimum number of activations needed to induce the first RowHammer bit flip from 1K to 64 [CLICK]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Really ugly </a:t>
            </a:r>
          </a:p>
          <a:p>
            <a:endParaRPr lang="en-US" dirty="0"/>
          </a:p>
          <a:p>
            <a:r>
              <a:rPr lang="en-US" dirty="0"/>
              <a:t>Font size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6B2BC1-A3E2-E3B6-1899-0E11EAC40F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66559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D267BB-DD88-B18F-FA68-389ADB5797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74204FD-C827-103C-D4F3-2DF2FE8D065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226D571-AA50-8327-E684-AE0B84D234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Talk about the profiles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Animate the profile curves one by one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Excel everything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8516FC-EBA0-011E-A521-C11A3393670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50266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90A022-278F-13B0-8DCC-C0DA67CCCF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953AD69-837C-2B12-5405-AAFD17F8E5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129E285-B1E1-4FD9-C296-0F2A05AF3A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6546F8-D7B5-C6B3-AF10-0F64850017A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80803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A3AEBD-9970-11B7-1763-C2018A130E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0D5819E-1F71-D18E-06CC-EFE7AA8AB33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51102D0-68BE-1185-2154-BFA1C19564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Assume that an attacker hammers a row to induce bit flips in its nearby rows [CLICK]</a:t>
            </a:r>
          </a:p>
          <a:p>
            <a:r>
              <a:rPr lang="en-US" dirty="0"/>
              <a:t>Existing RowHammer defenses detect the attack [CLICK]</a:t>
            </a:r>
          </a:p>
          <a:p>
            <a:r>
              <a:rPr lang="en-US" dirty="0"/>
              <a:t>And try refreshing the nearby rows [CLICK]</a:t>
            </a:r>
          </a:p>
          <a:p>
            <a:r>
              <a:rPr lang="en-US" dirty="0"/>
              <a:t>However, the DRAM chip can internally map these row addresses to different physical rows [CLICK]</a:t>
            </a:r>
          </a:p>
          <a:p>
            <a:r>
              <a:rPr lang="en-US" dirty="0"/>
              <a:t>And thus bit flips may still occur[CLICK]</a:t>
            </a:r>
          </a:p>
          <a:p>
            <a:r>
              <a:rPr lang="en-US" dirty="0"/>
              <a:t>To avoid this, existing mechanisms need to know proprietary DRAM-internal row address mapping [CLICK]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4389DE-8FC8-0B3E-0C53-8EE6ECC01C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38005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Hydra style implementation?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37980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89098E-883A-B2A0-113A-F57BE2A508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789E1A6-473C-84F3-A16F-75BC45B0FC1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5DC5B02-002A-EE64-FCF7-C3771179B4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This is the outline of the talk. Let me quickly introduce background and problem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25F01B-36E1-5838-727A-FFC82B064AC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51010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FC85B2-2F77-D869-33CC-32F4E400E4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ED0A022-EB93-DFDA-2003-3D654E33E8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CB28194-6093-2AF0-DA2C-CF70B5C9C8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baseline="0" dirty="0"/>
              <a:t>RowHammer is a worsening DRAM reliability and security problem [CLICK]</a:t>
            </a:r>
          </a:p>
          <a:p>
            <a:r>
              <a:rPr lang="en-US" b="0" baseline="0" dirty="0"/>
              <a:t>However, state-of-the-art RowHammer mitigation mechanisms face limitations supporting current and future commodity DRAM chips because of two challenges [CLICK]</a:t>
            </a:r>
          </a:p>
          <a:p>
            <a:r>
              <a:rPr lang="en-US" b="0" baseline="0" dirty="0"/>
              <a:t>First, they cannot scale efficiently with worsening RowHammer vulnerability[CLICK]</a:t>
            </a:r>
          </a:p>
          <a:p>
            <a:r>
              <a:rPr lang="en-US" b="0" baseline="0" dirty="0"/>
              <a:t>Second, they are not compatible with commodity DRAM chips as they rely on proprietary information [CLICK]</a:t>
            </a:r>
          </a:p>
          <a:p>
            <a:r>
              <a:rPr lang="en-US" b="0" baseline="0" dirty="0"/>
              <a:t>To overcome these two challenges, our key idea is to </a:t>
            </a:r>
            <a:r>
              <a:rPr lang="en-US" b="1" baseline="0" dirty="0"/>
              <a:t>SELECTIVELY</a:t>
            </a:r>
            <a:r>
              <a:rPr lang="en-US" b="0" baseline="0" dirty="0"/>
              <a:t> throttle memory accesses that may cause RowHammer bit flips</a:t>
            </a:r>
          </a:p>
          <a:p>
            <a:endParaRPr lang="en-US" b="0" baseline="0" dirty="0"/>
          </a:p>
          <a:p>
            <a:endParaRPr lang="en-US" b="0" baseline="0" dirty="0"/>
          </a:p>
          <a:p>
            <a:r>
              <a:rPr lang="en-US" b="0" baseline="0" dirty="0"/>
              <a:t>Check Hermes Venice Morpheus and </a:t>
            </a:r>
            <a:r>
              <a:rPr lang="en-US" b="0" baseline="0" dirty="0" err="1"/>
              <a:t>Victima</a:t>
            </a:r>
            <a:r>
              <a:rPr lang="en-US" b="0" baseline="0" dirty="0"/>
              <a:t> rewrite</a:t>
            </a:r>
            <a:endParaRPr lang="en-US" b="1" baseline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2DAE1E-AFAD-FD81-508A-800667C4BE2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41426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C5EEAF-6700-6185-C6A8-B8B91294F1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61DA4A3-E8B3-9421-C7E3-7D034540A8E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A3B6D56-7405-FC8C-EF9E-A1BFE10B7E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 my name is Giray and I am happy to share my research with you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2E4B8D-4BC8-8212-AFF3-7A253A041D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10674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3BF61E-45E1-A442-6C2F-FE7B95C76E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9C86620-F49E-D8E1-3DB3-F1200307DAB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984446E-7F2C-1904-95A7-296706CEFB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 my name is Giray and I am happy to share my research with you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B4D77F-B4B7-81DE-3667-6450009545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972058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78A7DA-A6B5-A200-48E2-82CAF50568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50CCE12-3927-3BAA-9470-5724FEFFD5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525E080-A330-91DD-A62D-6D1F43AD2D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Assume that an attacker hammers a row to induce bit flips in its nearby rows [CLICK]</a:t>
            </a:r>
          </a:p>
          <a:p>
            <a:r>
              <a:rPr lang="en-US" dirty="0"/>
              <a:t>Existing RowHammer defenses detect the attack [CLICK]</a:t>
            </a:r>
          </a:p>
          <a:p>
            <a:r>
              <a:rPr lang="en-US" dirty="0"/>
              <a:t>And try refreshing the nearby rows [CLICK]</a:t>
            </a:r>
          </a:p>
          <a:p>
            <a:r>
              <a:rPr lang="en-US" dirty="0"/>
              <a:t>However, the DRAM chip can internally map these row addresses to different physical rows [CLICK]</a:t>
            </a:r>
          </a:p>
          <a:p>
            <a:r>
              <a:rPr lang="en-US" dirty="0"/>
              <a:t>And thus bit flips may still occur[CLICK]</a:t>
            </a:r>
          </a:p>
          <a:p>
            <a:r>
              <a:rPr lang="en-US" dirty="0"/>
              <a:t>To avoid this, existing mechanisms need to know proprietary DRAM-internal row address mapping [CLICK]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28F03F-492E-1248-400D-475F9417F7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624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This is a simplified diagram of a DRAM cell, </a:t>
            </a:r>
            <a:r>
              <a:rPr lang="en-US" b="0" baseline="0"/>
              <a:t>where the data is stored as capacitor voltage and accessed through the access transistor</a:t>
            </a:r>
            <a:r>
              <a:rPr lang="en-US"/>
              <a:t> [CLICK]</a:t>
            </a:r>
          </a:p>
          <a:p>
            <a:r>
              <a:rPr lang="en-US"/>
              <a:t>A DRAM cell inherently exhibits several charge leakage paths [CLICK]</a:t>
            </a:r>
          </a:p>
          <a:p>
            <a:r>
              <a:rPr lang="en-US"/>
              <a:t>And requires to perform refresh operations to restore the capacitor voltage with a time period called refresh window.</a:t>
            </a:r>
          </a:p>
          <a:p>
            <a:r>
              <a:rPr lang="en-US"/>
              <a:t>[PAUSE]</a:t>
            </a:r>
          </a:p>
          <a:p>
            <a:r>
              <a:rPr lang="en-US"/>
              <a:t>To access a DRAM cell, [CLICK]</a:t>
            </a:r>
          </a:p>
          <a:p>
            <a:r>
              <a:rPr lang="en-US" b="0"/>
              <a:t>the memory controller must first open or activate the row to fetch the row’s data into the row buffer </a:t>
            </a:r>
            <a:r>
              <a:rPr lang="en-US" b="1"/>
              <a:t>[CLICK]</a:t>
            </a:r>
            <a:endParaRPr lang="en-US" b="0"/>
          </a:p>
          <a:p>
            <a:r>
              <a:rPr lang="en-US" b="0"/>
              <a:t>The READ and WRITE requests targeting the row are serviced from the row buffer [CLICK]</a:t>
            </a:r>
          </a:p>
          <a:p>
            <a:r>
              <a:rPr lang="en-US" b="0"/>
              <a:t>After all requests are serviced from the row, the memory controller must close or </a:t>
            </a:r>
            <a:r>
              <a:rPr lang="en-US" b="0" err="1"/>
              <a:t>precharge</a:t>
            </a:r>
            <a:r>
              <a:rPr lang="en-US" b="0"/>
              <a:t> the row in order to begin accessing data from another row. </a:t>
            </a:r>
            <a:r>
              <a:rPr lang="en-US" b="1"/>
              <a:t>[CLICK]</a:t>
            </a:r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E676A0-33B1-4B4B-B1AA-B0B917FCAA9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12414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More papers focus on [CLICK]</a:t>
            </a:r>
          </a:p>
          <a:p>
            <a:r>
              <a:rPr lang="en-US" dirty="0"/>
              <a:t>exploiting [CLICK]</a:t>
            </a:r>
          </a:p>
          <a:p>
            <a:r>
              <a:rPr lang="en-US" dirty="0"/>
              <a:t>understanding [CLICK]</a:t>
            </a:r>
          </a:p>
          <a:p>
            <a:r>
              <a:rPr lang="en-US" dirty="0"/>
              <a:t>and solving [CLICK]</a:t>
            </a:r>
          </a:p>
          <a:p>
            <a:r>
              <a:rPr lang="en-US" dirty="0"/>
              <a:t>read disturbance [CLICK]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0652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are four high-level RowHammer mitigation approaches. </a:t>
            </a:r>
          </a:p>
          <a:p>
            <a:r>
              <a:rPr lang="en-US" b="1" dirty="0"/>
              <a:t>[CLICK] </a:t>
            </a:r>
            <a:r>
              <a:rPr lang="en-US" b="0" dirty="0"/>
              <a:t>The first approach is to increase refresh rate </a:t>
            </a:r>
          </a:p>
          <a:p>
            <a:r>
              <a:rPr lang="en-US" b="1" dirty="0"/>
              <a:t>[CLICK]</a:t>
            </a:r>
            <a:r>
              <a:rPr lang="en-US" b="0" dirty="0"/>
              <a:t> which reduces the refresh window,</a:t>
            </a:r>
          </a:p>
          <a:p>
            <a:r>
              <a:rPr lang="en-US" b="1" dirty="0"/>
              <a:t>[CLICK]</a:t>
            </a:r>
            <a:r>
              <a:rPr lang="en-US" b="0" dirty="0"/>
              <a:t> and thus the activation count that an attacker can reach in a refresh window.</a:t>
            </a:r>
          </a:p>
          <a:p>
            <a:r>
              <a:rPr lang="en-US" b="1" dirty="0"/>
              <a:t>[CLICK] </a:t>
            </a:r>
            <a:r>
              <a:rPr lang="en-US" b="0" dirty="0"/>
              <a:t>The second approach is to physically isolate </a:t>
            </a:r>
          </a:p>
          <a:p>
            <a:r>
              <a:rPr lang="en-US" b="1" dirty="0"/>
              <a:t>[CLICK] </a:t>
            </a:r>
            <a:r>
              <a:rPr lang="en-US" b="0" dirty="0"/>
              <a:t>potential victim rows with sensitive data</a:t>
            </a:r>
          </a:p>
          <a:p>
            <a:r>
              <a:rPr lang="en-US" b="1" dirty="0"/>
              <a:t>[CLICK]</a:t>
            </a:r>
            <a:r>
              <a:rPr lang="en-US" b="0" dirty="0"/>
              <a:t> from aggressor rows that a potential attacker can hammer</a:t>
            </a:r>
          </a:p>
          <a:p>
            <a:r>
              <a:rPr lang="en-US" b="1" dirty="0"/>
              <a:t>[CLICK] </a:t>
            </a:r>
            <a:r>
              <a:rPr lang="en-US" b="0" dirty="0"/>
              <a:t>by allocating isolation rows in between</a:t>
            </a:r>
          </a:p>
          <a:p>
            <a:r>
              <a:rPr lang="en-US" b="0" dirty="0"/>
              <a:t>such that the attacker cannot disturb sensitive data by performing RowHammer attack.</a:t>
            </a:r>
          </a:p>
          <a:p>
            <a:r>
              <a:rPr lang="en-US" b="1" dirty="0"/>
              <a:t>[CLICK] </a:t>
            </a:r>
            <a:r>
              <a:rPr lang="en-US" b="0" dirty="0"/>
              <a:t>The third approach is reactive refresh.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[CLICK] </a:t>
            </a:r>
            <a:r>
              <a:rPr lang="en-US" b="0" dirty="0"/>
              <a:t>In this approach, when an aggressor row is hammered </a:t>
            </a:r>
          </a:p>
          <a:p>
            <a:r>
              <a:rPr lang="en-US" b="1" dirty="0"/>
              <a:t>[CLICK]</a:t>
            </a:r>
            <a:r>
              <a:rPr lang="en-US" b="0" dirty="0"/>
              <a:t> potential victim rows are refreshed to avoid bit-flips. </a:t>
            </a:r>
          </a:p>
          <a:p>
            <a:r>
              <a:rPr lang="en-US" b="1" dirty="0"/>
              <a:t>[CLICK]</a:t>
            </a:r>
            <a:r>
              <a:rPr lang="en-US" b="0" dirty="0"/>
              <a:t> Finally the fourth approach suggests </a:t>
            </a:r>
          </a:p>
          <a:p>
            <a:r>
              <a:rPr lang="en-US" b="1" dirty="0"/>
              <a:t>[CLICK]</a:t>
            </a:r>
            <a:r>
              <a:rPr lang="en-US" b="0" dirty="0"/>
              <a:t> throttling or slowing down memory accesses proactively such that no row’s activation rate can reach RowHammer threshold.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59115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provide more analyses and implementation details available in the full paper.</a:t>
            </a:r>
          </a:p>
          <a:p>
            <a:r>
              <a:rPr lang="en-US" b="1" dirty="0"/>
              <a:t>[CLICK]</a:t>
            </a:r>
            <a:r>
              <a:rPr lang="en-US" dirty="0"/>
              <a:t> First, the paper shares a security proof where we mathematically represent ALL POSSIBLE access patterns and show that NO ROW can be activated at a high-enough rate to induce bit-flips when BlockHammer is configured correctly.</a:t>
            </a:r>
          </a:p>
          <a:p>
            <a:r>
              <a:rPr lang="en-US" b="1" dirty="0"/>
              <a:t>[CLICK]</a:t>
            </a:r>
            <a:r>
              <a:rPr lang="en-US" dirty="0"/>
              <a:t> Second, the paper explains how BlockHammer addresses many-sided attacks by tuning its thresholds. </a:t>
            </a:r>
          </a:p>
          <a:p>
            <a:r>
              <a:rPr lang="en-US" b="1" dirty="0"/>
              <a:t>[CLICK] </a:t>
            </a:r>
            <a:r>
              <a:rPr lang="en-US" dirty="0"/>
              <a:t>Third, we evaluate all four high-level RowHammer mitigation approaches through analyzing 14 mechanisms from four aspects</a:t>
            </a:r>
          </a:p>
          <a:p>
            <a:r>
              <a:rPr lang="en-US" b="1" dirty="0"/>
              <a:t>[CLICK] </a:t>
            </a:r>
            <a:r>
              <a:rPr lang="en-US" dirty="0"/>
              <a:t>comprehensive protection  </a:t>
            </a:r>
          </a:p>
          <a:p>
            <a:r>
              <a:rPr lang="en-US" b="1" dirty="0"/>
              <a:t>[CLICK] </a:t>
            </a:r>
            <a:r>
              <a:rPr lang="en-US" dirty="0" err="1"/>
              <a:t>compatibiltiy</a:t>
            </a:r>
            <a:r>
              <a:rPr lang="en-US" dirty="0"/>
              <a:t> with commodity DRAM chips </a:t>
            </a:r>
          </a:p>
          <a:p>
            <a:r>
              <a:rPr lang="en-US" b="1" dirty="0"/>
              <a:t>[CLICK] </a:t>
            </a:r>
            <a:r>
              <a:rPr lang="en-US" dirty="0"/>
              <a:t>scalability with worsening RowHammer vulnerability </a:t>
            </a:r>
          </a:p>
          <a:p>
            <a:r>
              <a:rPr lang="en-US" b="1" dirty="0"/>
              <a:t>[CLICK] </a:t>
            </a:r>
            <a:r>
              <a:rPr lang="en-US" dirty="0"/>
              <a:t>and deterministic protection. </a:t>
            </a:r>
          </a:p>
          <a:p>
            <a:r>
              <a:rPr lang="en-US" b="1" dirty="0"/>
              <a:t>[CLICK]</a:t>
            </a:r>
            <a:r>
              <a:rPr lang="en-US" dirty="0"/>
              <a:t> We show that BlockHammer is the only mechanism that satisfies all of them. </a:t>
            </a:r>
          </a:p>
          <a:p>
            <a:r>
              <a:rPr lang="en-US" b="1" dirty="0"/>
              <a:t>[END]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957854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50707E-3D70-D2D7-BE7D-76E6D1AD03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B808DE-A9AA-513E-3B61-1C047ED998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04C167E-7CAF-EC6D-7B57-91682EABB8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DRAM Refresh is mainly used for two purposes [CLICK]</a:t>
            </a:r>
          </a:p>
          <a:p>
            <a:r>
              <a:rPr lang="en-US" dirty="0"/>
              <a:t>The first one is called: Periodic Refresh to periodically restore the charge that DRAM cells leak over time [CLICK]</a:t>
            </a:r>
          </a:p>
          <a:p>
            <a:r>
              <a:rPr lang="en-US" dirty="0"/>
              <a:t>The second one is relevant to a read-disturb error mechanism called RowHammer, where repeatedly accessing a DRAM row can cause bit flips in other physically near by rows [CLICK]</a:t>
            </a:r>
          </a:p>
          <a:p>
            <a:r>
              <a:rPr lang="en-US" dirty="0"/>
              <a:t>A common method of mitigating RowHammer is refreshing potentially affected rows, called preventive refresh [CLICK]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B29B3D-9BDC-7677-47DA-1A7FFAD2E5F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E676A0-33B1-4B4B-B1AA-B0B917FCAA9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2119691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FE3129-0F75-A897-C331-6257A3630D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5AF6E58-9172-C0C4-E17E-BAEEC6D0F9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DD1DB8E-E874-E172-B155-2DE62964AD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 increasing DRAM chip density, [CLICK]</a:t>
            </a:r>
          </a:p>
          <a:p>
            <a:r>
              <a:rPr lang="en-US" dirty="0"/>
              <a:t>More rows need to be refreshed [CLICK]</a:t>
            </a:r>
          </a:p>
          <a:p>
            <a:r>
              <a:rPr lang="en-US" dirty="0"/>
              <a:t>And cells can store smaller charge leading to more periodic refresh operations[CLICK]</a:t>
            </a:r>
          </a:p>
          <a:p>
            <a:r>
              <a:rPr lang="en-US" dirty="0"/>
              <a:t>In this plot, we sweep DRAM chip capacity on the x-axis and investigate how the performance overhead of DRAM refresh operations change[CLICK]</a:t>
            </a:r>
          </a:p>
          <a:p>
            <a:r>
              <a:rPr lang="en-US" dirty="0"/>
              <a:t>We observe 26% slowdown in system performance caused by periodic refreshes [CLICK]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941A48-2753-2F26-5F7F-2F872B5D7E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E676A0-33B1-4B4B-B1AA-B0B917FCAA9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2131108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B52396-6A03-5662-1F25-5718971E92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63F4845-9230-1E13-3A31-4D0E4FA470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737B778-ED55-97B1-1942-0C0D6F9141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 will also explain two improvements for defense mechanisms in this slide, but you can find more in the paper [CLICK]</a:t>
            </a:r>
          </a:p>
          <a:p>
            <a:r>
              <a:rPr lang="en-US"/>
              <a:t>The first improvement leverages the variation across rows [CLICK]</a:t>
            </a:r>
          </a:p>
          <a:p>
            <a:r>
              <a:rPr lang="en-US"/>
              <a:t>We observe that 90% of the rows do not experience bit flips until the activation count reaches the double </a:t>
            </a:r>
            <a:r>
              <a:rPr lang="en-US" err="1"/>
              <a:t>Hcfirst</a:t>
            </a:r>
            <a:r>
              <a:rPr lang="en-US"/>
              <a:t> of the 10% of the rows.[CLICK]</a:t>
            </a:r>
          </a:p>
          <a:p>
            <a:endParaRPr lang="en-US"/>
          </a:p>
          <a:p>
            <a:r>
              <a:rPr lang="en-US"/>
              <a:t>Therefore, we can reduce the aggressiveness of defense mechanisms for 90% of the rows, which can reduce the area overheads of state-of-the-art defense mechanisms: [CLICK] BlockHammer and [CLICK] Graphene, by 33 and 80%, respectively [CLICK]</a:t>
            </a:r>
          </a:p>
          <a:p>
            <a:endParaRPr lang="en-US"/>
          </a:p>
          <a:p>
            <a:r>
              <a:rPr lang="en-US"/>
              <a:t>The second example leverages the variation in RowHammer vulnerability with temperature [CLICK]</a:t>
            </a:r>
          </a:p>
          <a:p>
            <a:r>
              <a:rPr lang="en-US"/>
              <a:t>We show that DRAM cells experience bit flips in bounded temperature ranges [CLICK]</a:t>
            </a:r>
          </a:p>
          <a:p>
            <a:r>
              <a:rPr lang="en-US"/>
              <a:t>To avoid bit flips, A DRAM row can be disabled when its cells are vulnerable to RowHammer at the current operating temperature [CLICK]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D6C3B4-F0D9-6728-A3C0-1AE08F5E288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E676A0-33B1-4B4B-B1AA-B0B917FCAA9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76732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F3B100-0A10-3143-491B-95739C53BD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0A6355E-63BF-6CAE-782B-477FE14CCFA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B0FF924-5CBB-F8D7-0C3E-9E1B55E700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this end, during my PhD research, [CLICK]</a:t>
            </a:r>
          </a:p>
          <a:p>
            <a:r>
              <a:rPr lang="en-US" dirty="0"/>
              <a:t>I conducted several studies to understand the sensitivity of DRAM read disturbance to[CLICK]</a:t>
            </a:r>
          </a:p>
          <a:p>
            <a:r>
              <a:rPr lang="en-US" dirty="0"/>
              <a:t>temperature [CLICK]</a:t>
            </a:r>
          </a:p>
          <a:p>
            <a:r>
              <a:rPr lang="en-US" dirty="0"/>
              <a:t>access patterns [CLICK]</a:t>
            </a:r>
          </a:p>
          <a:p>
            <a:r>
              <a:rPr lang="en-US" dirty="0"/>
              <a:t>in-chip variations [CLICK]</a:t>
            </a:r>
          </a:p>
          <a:p>
            <a:r>
              <a:rPr lang="en-US" dirty="0"/>
              <a:t>and voltage [CLICK]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B0EDD1-171D-87D0-0541-791871A9336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94820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3D9F2A-951D-BE9D-800C-FE39F19DFB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4A1108B-FB6F-17BC-7F05-B8CB5617DF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63EBCF3-B770-01C5-3F0A-A4BBCBA49B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 will also explain two improvements for defense mechanisms in this slide, but you can find more in the paper [CLICK]</a:t>
            </a:r>
          </a:p>
          <a:p>
            <a:r>
              <a:rPr lang="en-US"/>
              <a:t>The first improvement leverages the variation across rows [CLICK]</a:t>
            </a:r>
          </a:p>
          <a:p>
            <a:r>
              <a:rPr lang="en-US"/>
              <a:t>We observe that 90% of the rows do not experience bit flips until the activation count reaches the double </a:t>
            </a:r>
            <a:r>
              <a:rPr lang="en-US" err="1"/>
              <a:t>Hcfirst</a:t>
            </a:r>
            <a:r>
              <a:rPr lang="en-US"/>
              <a:t> of the 10% of the rows.[CLICK]</a:t>
            </a:r>
          </a:p>
          <a:p>
            <a:endParaRPr lang="en-US"/>
          </a:p>
          <a:p>
            <a:r>
              <a:rPr lang="en-US"/>
              <a:t>Therefore, we can reduce the aggressiveness of defense mechanisms for 90% of the rows, which can reduce the area overheads of state-of-the-art defense mechanisms: [CLICK] BlockHammer and [CLICK] Graphene, by 33 and 80%, respectively [CLICK]</a:t>
            </a:r>
          </a:p>
          <a:p>
            <a:endParaRPr lang="en-US"/>
          </a:p>
          <a:p>
            <a:r>
              <a:rPr lang="en-US"/>
              <a:t>The second example leverages the variation in RowHammer vulnerability with temperature [CLICK]</a:t>
            </a:r>
          </a:p>
          <a:p>
            <a:r>
              <a:rPr lang="en-US"/>
              <a:t>We show that DRAM cells experience bit flips in bounded temperature ranges [CLICK]</a:t>
            </a:r>
          </a:p>
          <a:p>
            <a:r>
              <a:rPr lang="en-US"/>
              <a:t>To avoid bit flips, A DRAM row can be disabled when its cells are vulnerable to RowHammer at the current operating temperature [CLICK]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296895-DD08-5D1E-0E01-0B55C353BB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E676A0-33B1-4B4B-B1AA-B0B917FCAA9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2233332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/>
              <a:t>Due to an increase in cell-to-cell interference, as a result of aggressive technology node scaling, rapidly activating </a:t>
            </a:r>
            <a:r>
              <a:rPr lang="en-US" b="1"/>
              <a:t>[CLICK] </a:t>
            </a:r>
            <a:r>
              <a:rPr lang="en-US" b="0"/>
              <a:t>and </a:t>
            </a:r>
            <a:r>
              <a:rPr lang="en-US" b="0" err="1"/>
              <a:t>precharging</a:t>
            </a:r>
            <a:endParaRPr lang="en-US" b="0"/>
          </a:p>
          <a:p>
            <a:r>
              <a:rPr lang="en-US" b="1"/>
              <a:t>[FORTH &amp; BACK]</a:t>
            </a:r>
            <a:r>
              <a:rPr lang="en-US" b="0"/>
              <a:t> a DRAM row can result in bit flips in physically adjacent rows </a:t>
            </a:r>
            <a:r>
              <a:rPr lang="en-US" b="1"/>
              <a:t>[CLICK]</a:t>
            </a:r>
          </a:p>
          <a:p>
            <a:r>
              <a:rPr lang="en-US" b="1"/>
              <a:t>[FORTH &amp; BACK] </a:t>
            </a:r>
            <a:r>
              <a:rPr lang="en-US" b="0"/>
              <a:t>Continuing to access the same row results in even more failures in nearby rows. This phenomenon is known as RowHammer. </a:t>
            </a:r>
            <a:r>
              <a:rPr lang="en-US" b="1"/>
              <a:t>[CLICK]</a:t>
            </a:r>
          </a:p>
          <a:p>
            <a:r>
              <a:rPr lang="en-US" b="0"/>
              <a:t>We refer to the rapidly accessed row as an aggressor row and the rows containing bit flips as victim rows. </a:t>
            </a:r>
            <a:endParaRPr lang="en-US" b="1"/>
          </a:p>
          <a:p>
            <a:endParaRPr lang="en-US" b="1"/>
          </a:p>
          <a:p>
            <a:endParaRPr lang="en-US" b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83035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Instead of a high activation count, RowPress increases the time the that aggressor stays open.</a:t>
            </a:r>
          </a:p>
          <a:p>
            <a:endParaRPr lang="en-US" dirty="0"/>
          </a:p>
          <a:p>
            <a:r>
              <a:rPr lang="en-US" dirty="0"/>
              <a:t>Doing </a:t>
            </a:r>
            <a:r>
              <a:rPr lang="en-GB" dirty="0"/>
              <a:t>disturbs adjacent rows enough to cause bitflips without a very high activation count.</a:t>
            </a:r>
          </a:p>
          <a:p>
            <a:r>
              <a:rPr lang="en-GB" dirty="0"/>
              <a:t>We observe bitflips even with only one activation in extreme cases.</a:t>
            </a:r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4C1FA8-7F30-4F1F-B2F6-2EBFCCE1E968}" type="slidenum">
              <a:rPr kumimoji="0" lang="en-C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C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41023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/>
              <a:t>Due to an increase in cell-to-cell interference, as a result of aggressive technology node scaling, rapidly activating </a:t>
            </a:r>
            <a:r>
              <a:rPr lang="en-US" b="1"/>
              <a:t>[CLICK] </a:t>
            </a:r>
            <a:r>
              <a:rPr lang="en-US" b="0"/>
              <a:t>and </a:t>
            </a:r>
            <a:r>
              <a:rPr lang="en-US" b="0" err="1"/>
              <a:t>precharging</a:t>
            </a:r>
            <a:endParaRPr lang="en-US" b="0"/>
          </a:p>
          <a:p>
            <a:r>
              <a:rPr lang="en-US" b="1"/>
              <a:t>[FORTH &amp; BACK]</a:t>
            </a:r>
            <a:r>
              <a:rPr lang="en-US" b="0"/>
              <a:t> a DRAM row can result in bit flips in physically adjacent rows </a:t>
            </a:r>
            <a:r>
              <a:rPr lang="en-US" b="1"/>
              <a:t>[CLICK]</a:t>
            </a:r>
          </a:p>
          <a:p>
            <a:r>
              <a:rPr lang="en-US" b="1"/>
              <a:t>[FORTH &amp; BACK] </a:t>
            </a:r>
            <a:r>
              <a:rPr lang="en-US" b="0"/>
              <a:t>Continuing to access the same row results in even more failures in nearby rows. This phenomenon is known as RowHammer. </a:t>
            </a:r>
            <a:r>
              <a:rPr lang="en-US" b="1"/>
              <a:t>[CLICK]</a:t>
            </a:r>
          </a:p>
          <a:p>
            <a:r>
              <a:rPr lang="en-US" b="0"/>
              <a:t>We refer to the rapidly accessed row as an aggressor row and the rows containing bit flips as victim rows. </a:t>
            </a:r>
            <a:endParaRPr lang="en-US" b="1"/>
          </a:p>
          <a:p>
            <a:endParaRPr lang="en-US" b="1"/>
          </a:p>
          <a:p>
            <a:endParaRPr lang="en-US" b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E676A0-33B1-4B4B-B1AA-B0B917FCAA9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8519997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D2D086-EB1B-5C13-3983-8F69BA3607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24885A7-5074-B34E-D1D4-4D336966248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D9094DE-1406-ABE9-A916-ADED132ED4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C86FC8-E9C6-3592-9DC9-1ABFA45244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77730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D78C79-E6D3-70C0-ADD6-AC16BAF24C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37EA5AE-591C-B0C9-D1C6-055C862B5E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3D06901-41C2-CABB-DB7B-09236B6CF2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Assume that an attacker hammers a row to induce bit flips in its nearby rows [CLICK]</a:t>
            </a:r>
          </a:p>
          <a:p>
            <a:r>
              <a:rPr lang="en-US" dirty="0"/>
              <a:t>Existing RowHammer defenses detect the attack [CLICK]</a:t>
            </a:r>
          </a:p>
          <a:p>
            <a:r>
              <a:rPr lang="en-US" dirty="0"/>
              <a:t>And try refreshing the nearby rows [CLICK]</a:t>
            </a:r>
          </a:p>
          <a:p>
            <a:r>
              <a:rPr lang="en-US" dirty="0"/>
              <a:t>However, the DRAM chip can internally map these row addresses to different physical rows [CLICK]</a:t>
            </a:r>
          </a:p>
          <a:p>
            <a:r>
              <a:rPr lang="en-US" dirty="0"/>
              <a:t>And thus bit flips may still occur[CLICK]</a:t>
            </a:r>
          </a:p>
          <a:p>
            <a:r>
              <a:rPr lang="en-US" dirty="0"/>
              <a:t>To avoid this, existing mechanisms need to know proprietary DRAM-internal row address mapping [CLICK]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DFD33C-3AAB-BEA8-A5A0-6AADBFE9CB9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60397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C7C50C-B5B1-CCC3-D05F-0D0AB928BD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CB54417-FB44-BF59-020B-CDB7075EC30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5A49CC-2D2C-6AB3-2DF2-72C2AB21BB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Make the x-axis more intuitive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EA2B56-D7AB-9CB6-D67C-5754503070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29652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Make the x-axis more intuitive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68786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CA75D5-6D0E-AE5E-6FBC-D15B328541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E75D3F1-6809-88B7-5945-849CFABB7D6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DA4E3A9-567A-C804-8160-440C3CF374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baseline="0" dirty="0"/>
              <a:t>RowHammer is a worsening DRAM reliability and security problem [CLICK]</a:t>
            </a:r>
          </a:p>
          <a:p>
            <a:r>
              <a:rPr lang="en-US" b="0" baseline="0" dirty="0"/>
              <a:t>However, state-of-the-art RowHammer mitigation mechanisms face limitations supporting current and future commodity DRAM chips because of two challenges [CLICK]</a:t>
            </a:r>
          </a:p>
          <a:p>
            <a:r>
              <a:rPr lang="en-US" b="0" baseline="0" dirty="0"/>
              <a:t>First, they cannot scale efficiently with worsening RowHammer vulnerability[CLICK]</a:t>
            </a:r>
          </a:p>
          <a:p>
            <a:r>
              <a:rPr lang="en-US" b="0" baseline="0" dirty="0"/>
              <a:t>Second, they are not compatible with commodity DRAM chips as they rely on proprietary information [CLICK]</a:t>
            </a:r>
          </a:p>
          <a:p>
            <a:r>
              <a:rPr lang="en-US" b="0" baseline="0" dirty="0"/>
              <a:t>To overcome these two challenges, our key idea is to </a:t>
            </a:r>
            <a:r>
              <a:rPr lang="en-US" b="1" baseline="0" dirty="0"/>
              <a:t>SELECTIVELY</a:t>
            </a:r>
            <a:r>
              <a:rPr lang="en-US" b="0" baseline="0" dirty="0"/>
              <a:t> throttle memory accesses that may cause RowHammer bit flips</a:t>
            </a:r>
            <a:endParaRPr lang="en-US" b="1" baseline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5408AE-0556-C5D0-0DB7-1BC864F235F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05624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06524A-EBB5-2CA1-74DB-AEC87CBA77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4E814C3-7351-896C-1C27-9919596AAEB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93AEA9A-8354-C474-6F67-ADC9D7CA2C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 my name is Giray and I am happy to share my research with you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3A501E-7E4E-B05A-C796-708C090911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8505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3425CD-BBE3-847A-E18E-720E3A77ED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8F105C8-6D83-DDD9-87D9-3B285243311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55DF7DE-7CF2-FAF6-1BFF-C213439907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baseline="0" dirty="0"/>
              <a:t>Keep saying Across DRAM rows </a:t>
            </a:r>
          </a:p>
          <a:p>
            <a:endParaRPr lang="en-US" b="1" baseline="0" dirty="0"/>
          </a:p>
          <a:p>
            <a:endParaRPr lang="en-US" b="1" baseline="0" dirty="0"/>
          </a:p>
          <a:p>
            <a:r>
              <a:rPr lang="en-US" b="1" baseline="0" dirty="0"/>
              <a:t>Characterize what? </a:t>
            </a:r>
          </a:p>
          <a:p>
            <a:endParaRPr lang="en-US" b="1" baseline="0" dirty="0"/>
          </a:p>
          <a:p>
            <a:r>
              <a:rPr lang="en-US" b="1" baseline="0" dirty="0"/>
              <a:t>What is a bank group ?</a:t>
            </a:r>
          </a:p>
          <a:p>
            <a:endParaRPr lang="en-US" b="1" baseline="0" dirty="0"/>
          </a:p>
          <a:p>
            <a:br>
              <a:rPr lang="en-US" b="1" baseline="0" dirty="0"/>
            </a:br>
            <a:r>
              <a:rPr lang="en-US" b="1" baseline="0" dirty="0"/>
              <a:t>Put the takeaway in experimental results </a:t>
            </a:r>
          </a:p>
          <a:p>
            <a:endParaRPr lang="en-US" b="1" baseline="0" dirty="0"/>
          </a:p>
          <a:p>
            <a:r>
              <a:rPr lang="en-US" b="1" baseline="0" dirty="0" err="1"/>
              <a:t>Correalte</a:t>
            </a:r>
            <a:r>
              <a:rPr lang="en-US" b="1" baseline="0" dirty="0"/>
              <a:t> Preventive action with aggressiveness </a:t>
            </a:r>
          </a:p>
          <a:p>
            <a:endParaRPr lang="en-US" b="1" baseline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8E239A-DF47-2845-7E9C-767192B6946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2161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This is the outline of the talk. Let me quickly introduce background and problem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7391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With technology node scaling, DRAM chips are getting more vulnerable to read disturbance [CLICK]</a:t>
            </a:r>
          </a:p>
          <a:p>
            <a:r>
              <a:rPr lang="en-US" b="1" dirty="0"/>
              <a:t>and defenses become prohibitively expensive [CLICK]</a:t>
            </a:r>
          </a:p>
          <a:p>
            <a:r>
              <a:rPr lang="en-US" b="1" dirty="0"/>
              <a:t>Therefore, we need a deeper understanding of DRAM read disturbance [CLICK]</a:t>
            </a:r>
          </a:p>
          <a:p>
            <a:r>
              <a:rPr lang="en-US" b="1" dirty="0"/>
              <a:t>to provide effective and efficient solutions [CLICK]</a:t>
            </a:r>
          </a:p>
          <a:p>
            <a:endParaRPr lang="en-US" b="1" dirty="0"/>
          </a:p>
          <a:p>
            <a:endParaRPr lang="en-US" b="1" dirty="0"/>
          </a:p>
          <a:p>
            <a:r>
              <a:rPr lang="en-US" b="1" dirty="0"/>
              <a:t>Swap the bars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3302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97B1DB-0CC1-59B9-AA34-57375D33BC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4AB530-2691-85BE-3D6C-8033F3B5D48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2BF021D-6CF3-8E23-A205-8D06CABA5A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Quantify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DD9D61-C659-4242-822D-6D84B1C7D40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4923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F85B736-2E4D-B759-B843-D55F41DE6A6A}"/>
              </a:ext>
            </a:extLst>
          </p:cNvPr>
          <p:cNvSpPr/>
          <p:nvPr userDrawn="1"/>
        </p:nvSpPr>
        <p:spPr>
          <a:xfrm>
            <a:off x="0" y="0"/>
            <a:ext cx="9144000" cy="3255962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80" y="1"/>
            <a:ext cx="9138920" cy="3255962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  <a:latin typeface="Cambria" panose="020405030504060302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3602038"/>
            <a:ext cx="9138920" cy="1655762"/>
          </a:xfrm>
        </p:spPr>
        <p:txBody>
          <a:bodyPr/>
          <a:lstStyle>
            <a:lvl1pPr marL="0" indent="0" algn="ctr">
              <a:buNone/>
              <a:defRPr sz="2400">
                <a:latin typeface="Cambria" panose="020405030504060302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7998878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4078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8895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289398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991" y="0"/>
            <a:ext cx="8987621" cy="770467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spcAft>
                <a:spcPts val="600"/>
              </a:spcAft>
              <a:defRPr sz="3200" b="1">
                <a:solidFill>
                  <a:schemeClr val="accent5">
                    <a:lumMod val="75000"/>
                  </a:schemeClr>
                </a:solidFill>
                <a:latin typeface="Cambria" panose="02040503050406030204" pitchFamily="18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991" y="770468"/>
            <a:ext cx="8987622" cy="5585248"/>
          </a:xfrm>
          <a:prstGeom prst="rect">
            <a:avLst/>
          </a:prstGeom>
        </p:spPr>
        <p:txBody>
          <a:bodyPr/>
          <a:lstStyle>
            <a:lvl1pPr marL="133350" indent="-133350">
              <a:tabLst/>
              <a:defRPr sz="2400">
                <a:latin typeface="Cambria" panose="02040503050406030204" pitchFamily="18" charset="0"/>
              </a:defRPr>
            </a:lvl1pPr>
            <a:lvl2pPr marL="311150" indent="-133350">
              <a:buFont typeface="Cambria" panose="02040503050406030204" pitchFamily="18" charset="0"/>
              <a:buChar char="-"/>
              <a:tabLst/>
              <a:defRPr sz="2000">
                <a:latin typeface="Cambria" panose="02040503050406030204" pitchFamily="18" charset="0"/>
              </a:defRPr>
            </a:lvl2pPr>
            <a:lvl3pPr marL="533400" indent="-177800">
              <a:tabLst/>
              <a:defRPr sz="2000">
                <a:latin typeface="Cambria" panose="02040503050406030204" pitchFamily="18" charset="0"/>
              </a:defRPr>
            </a:lvl3pPr>
            <a:lvl4pPr>
              <a:defRPr sz="2000">
                <a:latin typeface="Cambria" panose="02040503050406030204" pitchFamily="18" charset="0"/>
              </a:defRPr>
            </a:lvl4pPr>
            <a:lvl5pPr>
              <a:defRPr sz="2000">
                <a:latin typeface="Cambria" panose="02040503050406030204" pitchFamily="18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9" name="Picture 8" descr="safari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89560" y="6413144"/>
            <a:ext cx="1080120" cy="31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3138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F85B736-2E4D-B759-B843-D55F41DE6A6A}"/>
              </a:ext>
            </a:extLst>
          </p:cNvPr>
          <p:cNvSpPr/>
          <p:nvPr userDrawn="1"/>
        </p:nvSpPr>
        <p:spPr>
          <a:xfrm>
            <a:off x="0" y="0"/>
            <a:ext cx="9144000" cy="3255962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80" y="1"/>
            <a:ext cx="9138920" cy="3255962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  <a:latin typeface="Cambria" panose="020405030504060302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3602038"/>
            <a:ext cx="9138920" cy="1655762"/>
          </a:xfrm>
        </p:spPr>
        <p:txBody>
          <a:bodyPr/>
          <a:lstStyle>
            <a:lvl1pPr marL="0" indent="0" algn="ctr">
              <a:buNone/>
              <a:defRPr sz="2400">
                <a:latin typeface="Cambria" panose="020405030504060302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3255311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965200"/>
          </a:xfrm>
          <a:solidFill>
            <a:srgbClr val="002060"/>
          </a:solidFill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Cambria" panose="020405030504060302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" y="965201"/>
            <a:ext cx="9143999" cy="5336922"/>
          </a:xfrm>
        </p:spPr>
        <p:txBody>
          <a:bodyPr/>
          <a:lstStyle>
            <a:lvl1pPr>
              <a:defRPr sz="2400">
                <a:latin typeface="Cambria" panose="02040503050406030204" pitchFamily="18" charset="0"/>
              </a:defRPr>
            </a:lvl1pPr>
            <a:lvl2pPr>
              <a:defRPr sz="2000">
                <a:latin typeface="Cambria" panose="02040503050406030204" pitchFamily="18" charset="0"/>
              </a:defRPr>
            </a:lvl2pPr>
            <a:lvl3pPr>
              <a:defRPr sz="2000">
                <a:latin typeface="Cambria" panose="02040503050406030204" pitchFamily="18" charset="0"/>
              </a:defRPr>
            </a:lvl3pPr>
            <a:lvl4pPr>
              <a:defRPr sz="2000">
                <a:latin typeface="Cambria" panose="02040503050406030204" pitchFamily="18" charset="0"/>
              </a:defRPr>
            </a:lvl4pPr>
            <a:lvl5pPr>
              <a:defRPr sz="2000">
                <a:latin typeface="Cambria" panose="02040503050406030204" pitchFamily="18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>
            <a:lvl1pPr>
              <a:defRPr sz="1600" b="1">
                <a:solidFill>
                  <a:schemeClr val="tx1"/>
                </a:solidFill>
                <a:latin typeface="Cambria" panose="02040503050406030204" pitchFamily="18" charset="0"/>
              </a:defRPr>
            </a:lvl1pPr>
          </a:lstStyle>
          <a:p>
            <a:fld id="{676C2683-0D41-1E45-8714-724CB2570654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BB1349BC-8832-A76F-9942-43CFE38A2FF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926" y="6505366"/>
            <a:ext cx="1488394" cy="286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7690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B8CCC66-8E36-7493-9695-6DDFEE53BD22}"/>
              </a:ext>
            </a:extLst>
          </p:cNvPr>
          <p:cNvSpPr/>
          <p:nvPr userDrawn="1"/>
        </p:nvSpPr>
        <p:spPr>
          <a:xfrm>
            <a:off x="0" y="1045029"/>
            <a:ext cx="9144000" cy="3266621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1947861"/>
          </a:xfrm>
        </p:spPr>
        <p:txBody>
          <a:bodyPr anchor="ctr"/>
          <a:lstStyle>
            <a:lvl1pPr>
              <a:defRPr sz="6000">
                <a:solidFill>
                  <a:schemeClr val="bg1"/>
                </a:solidFill>
                <a:latin typeface="Cambria" panose="020405030504060302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2D871ACC-E68E-BED9-EB6C-AFC43D397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>
            <a:lvl1pPr>
              <a:defRPr sz="1600" b="1">
                <a:solidFill>
                  <a:schemeClr val="tx1"/>
                </a:solidFill>
                <a:latin typeface="Cambria" panose="02040503050406030204" pitchFamily="18" charset="0"/>
              </a:defRPr>
            </a:lvl1pPr>
          </a:lstStyle>
          <a:p>
            <a:fld id="{676C2683-0D41-1E45-8714-724CB2570654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28E9166A-3F5C-4D2C-7519-887171422DF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926" y="6505366"/>
            <a:ext cx="1488394" cy="286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6360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8332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3106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B9AB2BEA-0D81-8879-3801-5680F981468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926" y="6505366"/>
            <a:ext cx="1488394" cy="286339"/>
          </a:xfrm>
          <a:prstGeom prst="rect">
            <a:avLst/>
          </a:prstGeom>
        </p:spPr>
      </p:pic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C1FEC925-B833-C9B0-19C2-21AA88F43C95}"/>
              </a:ext>
            </a:extLst>
          </p:cNvPr>
          <p:cNvSpPr txBox="1">
            <a:spLocks/>
          </p:cNvSpPr>
          <p:nvPr userDrawn="1"/>
        </p:nvSpPr>
        <p:spPr>
          <a:xfrm>
            <a:off x="7086600" y="6483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6C2683-0D41-1E45-8714-724CB257065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915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025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3061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2316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6C2683-0D41-1E45-8714-724CB25706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8587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137558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emf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CMU-SAFARI/DRAM-Bender" TargetMode="External"/><Relationship Id="rId4" Type="http://schemas.openxmlformats.org/officeDocument/2006/relationships/hyperlink" Target="https://arxiv.org/pdf/2211.05838.pdf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402.18652.pdf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arxiv.org/pdf/2402.18652.pdf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erriam-webster.com/dictionary/sword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erriam-webster.com/dictionary/sword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erriam-webster.com/dictionary/sword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erriam-webster.com/dictionary/sword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arxiv.org/pdf/2402.18652.pdf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4.emf"/><Relationship Id="rId4" Type="http://schemas.openxmlformats.org/officeDocument/2006/relationships/image" Target="../media/image2.sv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emf"/><Relationship Id="rId4" Type="http://schemas.openxmlformats.org/officeDocument/2006/relationships/image" Target="../media/image2.sv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7" Type="http://schemas.openxmlformats.org/officeDocument/2006/relationships/image" Target="../media/image29.gif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gif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10" Type="http://schemas.openxmlformats.org/officeDocument/2006/relationships/image" Target="../media/image38.svg"/><Relationship Id="rId4" Type="http://schemas.openxmlformats.org/officeDocument/2006/relationships/image" Target="../media/image32.svg"/><Relationship Id="rId9" Type="http://schemas.openxmlformats.org/officeDocument/2006/relationships/image" Target="../media/image3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hyperlink" Target="https://pixabay.com/en/warning-sign-slow-traffic-safety-36602/" TargetMode="Externa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R3VKbbbWMnY" TargetMode="External"/><Relationship Id="rId3" Type="http://schemas.openxmlformats.org/officeDocument/2006/relationships/hyperlink" Target="http://iscaconf.org/isca2023/" TargetMode="External"/><Relationship Id="rId7" Type="http://schemas.openxmlformats.org/officeDocument/2006/relationships/hyperlink" Target="https://people.inf.ethz.ch/omutlu/pub/RowPress_isca23-lightning-talk.pdf" TargetMode="External"/><Relationship Id="rId2" Type="http://schemas.openxmlformats.org/officeDocument/2006/relationships/hyperlink" Target="https://people.inf.ethz.ch/omutlu/pub/RowPress_isca23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eople.inf.ethz.ch/omutlu/pub/RowPress_isca23-lightning-talk.pptx" TargetMode="External"/><Relationship Id="rId11" Type="http://schemas.openxmlformats.org/officeDocument/2006/relationships/image" Target="../media/image45.png"/><Relationship Id="rId5" Type="http://schemas.openxmlformats.org/officeDocument/2006/relationships/hyperlink" Target="https://people.inf.ethz.ch/omutlu/pub/RowPress_isca23-talk.pdf" TargetMode="External"/><Relationship Id="rId10" Type="http://schemas.openxmlformats.org/officeDocument/2006/relationships/image" Target="../media/image44.png"/><Relationship Id="rId4" Type="http://schemas.openxmlformats.org/officeDocument/2006/relationships/hyperlink" Target="https://people.inf.ethz.ch/omutlu/pub/RowPress_isca23-talk.pptx" TargetMode="External"/><Relationship Id="rId9" Type="http://schemas.openxmlformats.org/officeDocument/2006/relationships/hyperlink" Target="https://github.com/CMU-SAFARI/RowPress" TargetMode="Externa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R3VKbbbWMnY" TargetMode="External"/><Relationship Id="rId3" Type="http://schemas.openxmlformats.org/officeDocument/2006/relationships/hyperlink" Target="http://iscaconf.org/isca2023/" TargetMode="External"/><Relationship Id="rId7" Type="http://schemas.openxmlformats.org/officeDocument/2006/relationships/hyperlink" Target="https://people.inf.ethz.ch/omutlu/pub/RowPress_isca23-lightning-talk.pdf" TargetMode="External"/><Relationship Id="rId2" Type="http://schemas.openxmlformats.org/officeDocument/2006/relationships/hyperlink" Target="https://people.inf.ethz.ch/omutlu/pub/RowPress_isca23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eople.inf.ethz.ch/omutlu/pub/RowPress_isca23-lightning-talk.pptx" TargetMode="External"/><Relationship Id="rId11" Type="http://schemas.openxmlformats.org/officeDocument/2006/relationships/image" Target="../media/image45.png"/><Relationship Id="rId5" Type="http://schemas.openxmlformats.org/officeDocument/2006/relationships/hyperlink" Target="https://people.inf.ethz.ch/omutlu/pub/RowPress_isca23-talk.pdf" TargetMode="External"/><Relationship Id="rId10" Type="http://schemas.openxmlformats.org/officeDocument/2006/relationships/image" Target="../media/image44.png"/><Relationship Id="rId4" Type="http://schemas.openxmlformats.org/officeDocument/2006/relationships/hyperlink" Target="https://people.inf.ethz.ch/omutlu/pub/RowPress_isca23-talk.pptx" TargetMode="External"/><Relationship Id="rId9" Type="http://schemas.openxmlformats.org/officeDocument/2006/relationships/hyperlink" Target="https://github.com/CMU-SAFARI/RowPress" TargetMode="Externa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emf"/><Relationship Id="rId3" Type="http://schemas.openxmlformats.org/officeDocument/2006/relationships/image" Target="../media/image50.emf"/><Relationship Id="rId7" Type="http://schemas.openxmlformats.org/officeDocument/2006/relationships/image" Target="../media/image54.emf"/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3.emf"/><Relationship Id="rId11" Type="http://schemas.openxmlformats.org/officeDocument/2006/relationships/hyperlink" Target="https://people.inf.ethz.ch/omutlu/pub/Revisiting-RowHammer_isca20.pdf" TargetMode="External"/><Relationship Id="rId5" Type="http://schemas.openxmlformats.org/officeDocument/2006/relationships/image" Target="../media/image52.emf"/><Relationship Id="rId10" Type="http://schemas.openxmlformats.org/officeDocument/2006/relationships/image" Target="../media/image57.emf"/><Relationship Id="rId4" Type="http://schemas.openxmlformats.org/officeDocument/2006/relationships/image" Target="../media/image51.emf"/><Relationship Id="rId9" Type="http://schemas.openxmlformats.org/officeDocument/2006/relationships/image" Target="../media/image56.emf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4.emf"/><Relationship Id="rId4" Type="http://schemas.openxmlformats.org/officeDocument/2006/relationships/image" Target="../media/image2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7FF79D-D9FD-1811-3E8D-81ED27DD91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80" y="1"/>
            <a:ext cx="9138920" cy="3255961"/>
          </a:xfrm>
        </p:spPr>
        <p:txBody>
          <a:bodyPr anchor="ctr">
            <a:noAutofit/>
          </a:bodyPr>
          <a:lstStyle/>
          <a:p>
            <a:r>
              <a:rPr lang="en-US" sz="4800" dirty="0"/>
              <a:t>Spatial Variation-Aware</a:t>
            </a:r>
            <a:br>
              <a:rPr lang="en-US" sz="4800" dirty="0"/>
            </a:br>
            <a:r>
              <a:rPr lang="en-US" sz="4800" dirty="0"/>
              <a:t>Read Disturbance Defenses: </a:t>
            </a:r>
            <a:r>
              <a:rPr lang="en-US" sz="3200" dirty="0"/>
              <a:t>Experimental Analysis of Real DRAM Chips </a:t>
            </a:r>
            <a:br>
              <a:rPr lang="en-US" sz="3200" dirty="0"/>
            </a:br>
            <a:r>
              <a:rPr lang="en-US" sz="3200" dirty="0"/>
              <a:t>and Implications on Future Solutions </a:t>
            </a:r>
            <a:endParaRPr lang="en-US" sz="4400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45829667-7C3E-C3E0-0320-9BA8FE9BA5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7366" y="6098730"/>
            <a:ext cx="2875694" cy="5532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AB3784-942D-97B9-ED22-EF32515CC7D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820" t="33599" r="12247" b="30996"/>
          <a:stretch/>
        </p:blipFill>
        <p:spPr>
          <a:xfrm>
            <a:off x="5778421" y="6098730"/>
            <a:ext cx="3215631" cy="553229"/>
          </a:xfrm>
          <a:prstGeom prst="rect">
            <a:avLst/>
          </a:prstGeom>
        </p:spPr>
      </p:pic>
      <p:sp>
        <p:nvSpPr>
          <p:cNvPr id="13" name="Subtitle 2">
            <a:extLst>
              <a:ext uri="{FF2B5EF4-FFF2-40B4-BE49-F238E27FC236}">
                <a16:creationId xmlns:a16="http://schemas.microsoft.com/office/drawing/2014/main" id="{4A18527A-357C-3C9E-8BB8-22298E6F4B3D}"/>
              </a:ext>
            </a:extLst>
          </p:cNvPr>
          <p:cNvSpPr txBox="1">
            <a:spLocks/>
          </p:cNvSpPr>
          <p:nvPr/>
        </p:nvSpPr>
        <p:spPr>
          <a:xfrm>
            <a:off x="0" y="3762047"/>
            <a:ext cx="9144000" cy="19277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Abdullah Giray </a:t>
            </a:r>
            <a:r>
              <a:rPr lang="en-US" b="1" dirty="0" err="1">
                <a:effectLst/>
              </a:rPr>
              <a:t>Yağlıkçı</a:t>
            </a:r>
            <a:r>
              <a:rPr lang="en-US" b="1" dirty="0">
                <a:effectLst/>
              </a:rPr>
              <a:t> </a:t>
            </a:r>
            <a:endParaRPr lang="en-US" b="1" dirty="0"/>
          </a:p>
          <a:p>
            <a:r>
              <a:rPr lang="en-US" dirty="0"/>
              <a:t>Yahya Can </a:t>
            </a:r>
            <a:r>
              <a:rPr lang="en-US" dirty="0" err="1"/>
              <a:t>Tu</a:t>
            </a:r>
            <a:r>
              <a:rPr lang="en-US" dirty="0" err="1">
                <a:effectLst/>
              </a:rPr>
              <a:t>ğ</a:t>
            </a:r>
            <a:r>
              <a:rPr lang="en-US" dirty="0" err="1"/>
              <a:t>rul</a:t>
            </a:r>
            <a:r>
              <a:rPr lang="en-US" dirty="0"/>
              <a:t>    Geraldo F. Oliveira    </a:t>
            </a:r>
            <a:r>
              <a:rPr lang="en-US" dirty="0">
                <a:effectLst/>
              </a:rPr>
              <a:t>İsmail Emir </a:t>
            </a:r>
            <a:r>
              <a:rPr lang="en-US" dirty="0" err="1">
                <a:effectLst/>
              </a:rPr>
              <a:t>Yüksel</a:t>
            </a:r>
            <a:endParaRPr lang="en-US" dirty="0"/>
          </a:p>
          <a:p>
            <a:r>
              <a:rPr lang="en-US" dirty="0" err="1">
                <a:effectLst/>
              </a:rPr>
              <a:t>Ataber</a:t>
            </a:r>
            <a:r>
              <a:rPr lang="en-US" dirty="0" err="1"/>
              <a:t>k</a:t>
            </a:r>
            <a:r>
              <a:rPr lang="en-US" dirty="0"/>
              <a:t> </a:t>
            </a:r>
            <a:r>
              <a:rPr lang="en-US" dirty="0" err="1"/>
              <a:t>Olgun</a:t>
            </a:r>
            <a:r>
              <a:rPr lang="en-US" dirty="0"/>
              <a:t>    </a:t>
            </a:r>
            <a:r>
              <a:rPr lang="en-US" dirty="0" err="1"/>
              <a:t>Haocong</a:t>
            </a:r>
            <a:r>
              <a:rPr lang="en-US" dirty="0"/>
              <a:t> Luo    </a:t>
            </a:r>
            <a:r>
              <a:rPr lang="en-US" dirty="0" err="1"/>
              <a:t>Onur</a:t>
            </a:r>
            <a:r>
              <a:rPr lang="en-US" dirty="0"/>
              <a:t> </a:t>
            </a:r>
            <a:r>
              <a:rPr lang="en-US" dirty="0" err="1"/>
              <a:t>Mutlu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70643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7C7BB5-70A8-EC06-C83F-0D056002D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5D859F-C1B4-4920-2220-E53816A41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0A83E9E-20E0-B915-3F6E-AFA421BBA566}"/>
              </a:ext>
            </a:extLst>
          </p:cNvPr>
          <p:cNvSpPr txBox="1">
            <a:spLocks/>
          </p:cNvSpPr>
          <p:nvPr/>
        </p:nvSpPr>
        <p:spPr>
          <a:xfrm>
            <a:off x="1" y="965201"/>
            <a:ext cx="9143999" cy="54254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None/>
            </a:pPr>
            <a:r>
              <a:rPr lang="en-US" sz="3200" b="1" dirty="0">
                <a:solidFill>
                  <a:srgbClr val="920001"/>
                </a:solidFill>
              </a:rPr>
              <a:t>No prior work</a:t>
            </a:r>
            <a:r>
              <a:rPr lang="en-US" sz="3200" dirty="0">
                <a:solidFill>
                  <a:srgbClr val="920001"/>
                </a:solidFill>
              </a:rPr>
              <a:t> rigorously studies </a:t>
            </a:r>
          </a:p>
          <a:p>
            <a:pPr marL="0" indent="0" algn="ctr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3200" b="1" dirty="0">
                <a:solidFill>
                  <a:schemeClr val="accent2">
                    <a:lumMod val="75000"/>
                  </a:schemeClr>
                </a:solidFill>
              </a:rPr>
              <a:t>spatial variation</a:t>
            </a:r>
            <a:r>
              <a:rPr lang="en-US" sz="3200" dirty="0">
                <a:solidFill>
                  <a:schemeClr val="accent2">
                    <a:lumMod val="75000"/>
                  </a:schemeClr>
                </a:solidFill>
              </a:rPr>
              <a:t> of DRAM read disturbance</a:t>
            </a:r>
          </a:p>
          <a:p>
            <a:pPr marL="0" indent="0" algn="ctr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None/>
            </a:pPr>
            <a:r>
              <a:rPr lang="en-US" sz="3200" b="1" dirty="0">
                <a:solidFill>
                  <a:schemeClr val="accent2">
                    <a:lumMod val="75000"/>
                  </a:schemeClr>
                </a:solidFill>
              </a:rPr>
              <a:t>across</a:t>
            </a:r>
            <a:r>
              <a:rPr lang="en-US" sz="32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sz="3200" b="1" dirty="0">
                <a:solidFill>
                  <a:schemeClr val="accent2">
                    <a:lumMod val="75000"/>
                  </a:schemeClr>
                </a:solidFill>
              </a:rPr>
              <a:t>all DRAM rows </a:t>
            </a:r>
          </a:p>
          <a:p>
            <a:pPr marL="0" indent="0" algn="ctr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None/>
            </a:pPr>
            <a:r>
              <a:rPr lang="en-US" sz="3200" dirty="0"/>
              <a:t>&amp;</a:t>
            </a:r>
            <a:endParaRPr lang="en-US" sz="3200" dirty="0">
              <a:solidFill>
                <a:srgbClr val="7030A0"/>
              </a:solidFill>
            </a:endParaRPr>
          </a:p>
          <a:p>
            <a:pPr marL="0" indent="0" algn="ctr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None/>
            </a:pPr>
            <a:r>
              <a:rPr lang="en-US" sz="3200" dirty="0">
                <a:solidFill>
                  <a:srgbClr val="7030A0"/>
                </a:solidFill>
              </a:rPr>
              <a:t>implications on </a:t>
            </a:r>
            <a:r>
              <a:rPr lang="en-US" sz="3200" b="1" dirty="0">
                <a:solidFill>
                  <a:srgbClr val="7030A0"/>
                </a:solidFill>
              </a:rPr>
              <a:t>future solutions</a:t>
            </a:r>
            <a:endParaRPr lang="en-US" sz="2800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13073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F857F2-A707-373E-3CB8-C6ACF9998A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6F7694D6-1BF3-75A5-BA60-39FF61A1BB8F}"/>
              </a:ext>
            </a:extLst>
          </p:cNvPr>
          <p:cNvSpPr/>
          <p:nvPr/>
        </p:nvSpPr>
        <p:spPr>
          <a:xfrm>
            <a:off x="-2" y="4946307"/>
            <a:ext cx="9143999" cy="6480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latin typeface="Cambria" panose="02040503050406030204" pitchFamily="18" charset="0"/>
              </a:rPr>
              <a:t>Performance Evaluation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CFEB997-0089-6221-6B72-FBE0E15FD31A}"/>
              </a:ext>
            </a:extLst>
          </p:cNvPr>
          <p:cNvSpPr/>
          <p:nvPr/>
        </p:nvSpPr>
        <p:spPr>
          <a:xfrm>
            <a:off x="0" y="891107"/>
            <a:ext cx="9143999" cy="6480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solidFill>
                  <a:schemeClr val="bg1"/>
                </a:solidFill>
                <a:latin typeface="Cambria" panose="02040503050406030204" pitchFamily="18" charset="0"/>
              </a:rPr>
              <a:t>Motivation and Problem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14E10A-9B39-4FD7-45B0-4198944CB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70467"/>
          </a:xfrm>
        </p:spPr>
        <p:txBody>
          <a:bodyPr/>
          <a:lstStyle/>
          <a:p>
            <a:r>
              <a:rPr lang="en-US" sz="3600" b="1" dirty="0"/>
              <a:t>Outline</a:t>
            </a:r>
          </a:p>
        </p:txBody>
      </p:sp>
      <p:sp>
        <p:nvSpPr>
          <p:cNvPr id="6" name="Content Placeholder 5" hidden="1">
            <a:extLst>
              <a:ext uri="{FF2B5EF4-FFF2-40B4-BE49-F238E27FC236}">
                <a16:creationId xmlns:a16="http://schemas.microsoft.com/office/drawing/2014/main" id="{8E311417-65E7-F509-E800-25602B47B9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313" y="1038366"/>
            <a:ext cx="8592679" cy="5148882"/>
          </a:xfrm>
        </p:spPr>
        <p:txBody>
          <a:bodyPr>
            <a:normAutofit fontScale="92500" lnSpcReduction="10000"/>
          </a:bodyPr>
          <a:lstStyle/>
          <a:p>
            <a:pPr marL="0" indent="0">
              <a:lnSpc>
                <a:spcPct val="200000"/>
              </a:lnSpc>
              <a:spcBef>
                <a:spcPts val="700"/>
              </a:spcBef>
              <a:buNone/>
            </a:pPr>
            <a:r>
              <a:rPr lang="en-US">
                <a:solidFill>
                  <a:srgbClr val="BFBFBF"/>
                </a:solidFill>
              </a:rPr>
              <a:t>Motivation and Goal</a:t>
            </a:r>
          </a:p>
          <a:p>
            <a:pPr marL="0" indent="0">
              <a:lnSpc>
                <a:spcPct val="200000"/>
              </a:lnSpc>
              <a:spcBef>
                <a:spcPts val="700"/>
              </a:spcBef>
              <a:buNone/>
            </a:pPr>
            <a:r>
              <a:rPr lang="en-US">
                <a:solidFill>
                  <a:srgbClr val="BFBFBF"/>
                </a:solidFill>
              </a:rPr>
              <a:t>Experimental Methodology</a:t>
            </a:r>
          </a:p>
          <a:p>
            <a:pPr marL="0" indent="0">
              <a:lnSpc>
                <a:spcPct val="200000"/>
              </a:lnSpc>
              <a:spcBef>
                <a:spcPts val="700"/>
              </a:spcBef>
              <a:buNone/>
            </a:pPr>
            <a:r>
              <a:rPr lang="en-US">
                <a:solidFill>
                  <a:srgbClr val="BFBFBF"/>
                </a:solidFill>
              </a:rPr>
              <a:t>Temperature Analysis</a:t>
            </a:r>
          </a:p>
          <a:p>
            <a:pPr marL="0" indent="0">
              <a:lnSpc>
                <a:spcPct val="200000"/>
              </a:lnSpc>
              <a:spcBef>
                <a:spcPts val="700"/>
              </a:spcBef>
              <a:buNone/>
            </a:pPr>
            <a:r>
              <a:rPr lang="en-US">
                <a:solidFill>
                  <a:srgbClr val="BFBFBF"/>
                </a:solidFill>
              </a:rPr>
              <a:t>Aggressor Row Active Time Analysis</a:t>
            </a:r>
          </a:p>
          <a:p>
            <a:pPr marL="0" indent="0">
              <a:lnSpc>
                <a:spcPct val="200000"/>
              </a:lnSpc>
              <a:spcBef>
                <a:spcPts val="700"/>
              </a:spcBef>
              <a:buNone/>
            </a:pPr>
            <a:r>
              <a:rPr lang="en-US">
                <a:solidFill>
                  <a:srgbClr val="BFBFBF"/>
                </a:solidFill>
              </a:rPr>
              <a:t>Spatial Variation Analysis</a:t>
            </a:r>
          </a:p>
          <a:p>
            <a:pPr marL="0" indent="0">
              <a:lnSpc>
                <a:spcPct val="200000"/>
              </a:lnSpc>
              <a:spcBef>
                <a:spcPts val="700"/>
              </a:spcBef>
              <a:buNone/>
            </a:pPr>
            <a:r>
              <a:rPr lang="en-US">
                <a:solidFill>
                  <a:srgbClr val="BFBFBF"/>
                </a:solidFill>
              </a:rPr>
              <a:t>Implications on Attacks and Defenses</a:t>
            </a:r>
          </a:p>
          <a:p>
            <a:pPr marL="0" indent="0">
              <a:lnSpc>
                <a:spcPct val="200000"/>
              </a:lnSpc>
              <a:spcBef>
                <a:spcPts val="700"/>
              </a:spcBef>
              <a:buNone/>
            </a:pPr>
            <a:r>
              <a:rPr lang="en-US">
                <a:solidFill>
                  <a:srgbClr val="BFBFBF"/>
                </a:solidFill>
              </a:rPr>
              <a:t>Conclusions</a:t>
            </a:r>
          </a:p>
          <a:p>
            <a:pPr marL="0" indent="0">
              <a:lnSpc>
                <a:spcPct val="200000"/>
              </a:lnSpc>
              <a:buNone/>
            </a:pPr>
            <a:endParaRPr lang="en-US">
              <a:solidFill>
                <a:srgbClr val="BFBFBF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E83B364-692B-1614-0680-F5F3653920CC}"/>
              </a:ext>
            </a:extLst>
          </p:cNvPr>
          <p:cNvSpPr/>
          <p:nvPr/>
        </p:nvSpPr>
        <p:spPr>
          <a:xfrm>
            <a:off x="-2" y="1702147"/>
            <a:ext cx="9143999" cy="648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latin typeface="Cambria" panose="02040503050406030204" pitchFamily="18" charset="0"/>
              </a:rPr>
              <a:t>Our Goal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28196E4-5BEF-6905-5883-0415DD96F380}"/>
              </a:ext>
            </a:extLst>
          </p:cNvPr>
          <p:cNvSpPr/>
          <p:nvPr/>
        </p:nvSpPr>
        <p:spPr>
          <a:xfrm>
            <a:off x="-1" y="3324227"/>
            <a:ext cx="9144001" cy="6480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latin typeface="Cambria" panose="02040503050406030204" pitchFamily="18" charset="0"/>
              </a:rPr>
              <a:t>Spatial Variation Analysis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B73CE10-B1DD-AC6B-15AA-C549ABADA654}"/>
              </a:ext>
            </a:extLst>
          </p:cNvPr>
          <p:cNvSpPr/>
          <p:nvPr/>
        </p:nvSpPr>
        <p:spPr>
          <a:xfrm>
            <a:off x="-1" y="4135267"/>
            <a:ext cx="9144001" cy="6480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 err="1">
                <a:latin typeface="Cambria" panose="02040503050406030204" pitchFamily="18" charset="0"/>
              </a:rPr>
              <a:t>Svärd</a:t>
            </a:r>
            <a:r>
              <a:rPr lang="en-US" sz="2800" dirty="0">
                <a:latin typeface="Cambria" panose="02040503050406030204" pitchFamily="18" charset="0"/>
              </a:rPr>
              <a:t>: Spatial Variation-Aware Read Disturbance Defenses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A122ECE-FE4B-B350-4B2F-79F75A3235C8}"/>
              </a:ext>
            </a:extLst>
          </p:cNvPr>
          <p:cNvSpPr/>
          <p:nvPr/>
        </p:nvSpPr>
        <p:spPr>
          <a:xfrm>
            <a:off x="0" y="5757347"/>
            <a:ext cx="9144000" cy="6480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latin typeface="Cambria" panose="02040503050406030204" pitchFamily="18" charset="0"/>
              </a:rPr>
              <a:t>Conclusion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CFED3CC-6A60-49EC-D1AF-BC2ACCB1E981}"/>
              </a:ext>
            </a:extLst>
          </p:cNvPr>
          <p:cNvSpPr/>
          <p:nvPr/>
        </p:nvSpPr>
        <p:spPr>
          <a:xfrm>
            <a:off x="0" y="2513187"/>
            <a:ext cx="9144000" cy="6480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latin typeface="Cambria" panose="02040503050406030204" pitchFamily="18" charset="0"/>
              </a:rPr>
              <a:t>Experimental Characterization of Real DRAM Chips</a:t>
            </a:r>
          </a:p>
        </p:txBody>
      </p:sp>
    </p:spTree>
    <p:extLst>
      <p:ext uri="{BB962C8B-B14F-4D97-AF65-F5344CB8AC3E}">
        <p14:creationId xmlns:p14="http://schemas.microsoft.com/office/powerpoint/2010/main" val="27109363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51A380-864C-AD27-1E28-8E84B21CF0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3FA256-FF67-3DE0-2C9C-33B7DA8303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Goal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3EAB39-9DFD-4AD4-D1AF-9223AE5C0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600"/>
              </a:spcBef>
            </a:pPr>
            <a:endParaRPr lang="en-US" sz="2400" dirty="0">
              <a:solidFill>
                <a:schemeClr val="accent2">
                  <a:lumMod val="7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  <a:p>
            <a:pPr marL="0" indent="0" algn="ctr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3200" dirty="0">
                <a:solidFill>
                  <a:schemeClr val="accent2">
                    <a:lumMod val="75000"/>
                  </a:schemeClr>
                </a:solidFill>
              </a:rPr>
              <a:t>To understand the </a:t>
            </a:r>
            <a:r>
              <a:rPr lang="en-US" sz="3200" b="1" dirty="0">
                <a:solidFill>
                  <a:schemeClr val="accent2">
                    <a:lumMod val="75000"/>
                  </a:schemeClr>
                </a:solidFill>
              </a:rPr>
              <a:t>spatial variation </a:t>
            </a:r>
          </a:p>
          <a:p>
            <a:pPr marL="0" indent="0" algn="ctr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3200" b="1" dirty="0">
                <a:solidFill>
                  <a:schemeClr val="accent2">
                    <a:lumMod val="75000"/>
                  </a:schemeClr>
                </a:solidFill>
              </a:rPr>
              <a:t>in</a:t>
            </a:r>
            <a:r>
              <a:rPr lang="en-US" sz="32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sz="3200" b="1" dirty="0">
                <a:solidFill>
                  <a:schemeClr val="accent2">
                    <a:lumMod val="75000"/>
                  </a:schemeClr>
                </a:solidFill>
              </a:rPr>
              <a:t>read disturbance </a:t>
            </a:r>
            <a:r>
              <a:rPr lang="en-US" sz="3200" dirty="0">
                <a:solidFill>
                  <a:schemeClr val="accent2">
                    <a:lumMod val="75000"/>
                  </a:schemeClr>
                </a:solidFill>
              </a:rPr>
              <a:t>across DRAM rows </a:t>
            </a:r>
          </a:p>
          <a:p>
            <a:pPr marL="0" indent="0" algn="ctr">
              <a:lnSpc>
                <a:spcPct val="100000"/>
              </a:lnSpc>
              <a:spcBef>
                <a:spcPts val="600"/>
              </a:spcBef>
              <a:buNone/>
            </a:pPr>
            <a:endParaRPr lang="en-US" sz="3200" dirty="0"/>
          </a:p>
          <a:p>
            <a:pPr marL="0" indent="0" algn="ctr">
              <a:lnSpc>
                <a:spcPct val="100000"/>
              </a:lnSpc>
              <a:spcBef>
                <a:spcPts val="600"/>
              </a:spcBef>
              <a:buNone/>
            </a:pPr>
            <a:endParaRPr lang="en-US" sz="3200" dirty="0"/>
          </a:p>
          <a:p>
            <a:pPr marL="0" indent="0" algn="ctr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3200" dirty="0">
                <a:solidFill>
                  <a:srgbClr val="7030A0"/>
                </a:solidFill>
              </a:rPr>
              <a:t>To leverage this understanding </a:t>
            </a:r>
            <a:r>
              <a:rPr lang="en-US" sz="3200" b="1" dirty="0">
                <a:solidFill>
                  <a:srgbClr val="7030A0"/>
                </a:solidFill>
              </a:rPr>
              <a:t>to</a:t>
            </a:r>
            <a:r>
              <a:rPr lang="en-US" sz="3200" dirty="0">
                <a:solidFill>
                  <a:srgbClr val="7030A0"/>
                </a:solidFill>
              </a:rPr>
              <a:t> </a:t>
            </a:r>
            <a:r>
              <a:rPr lang="en-US" sz="3200" b="1" dirty="0">
                <a:solidFill>
                  <a:srgbClr val="7030A0"/>
                </a:solidFill>
              </a:rPr>
              <a:t>improve</a:t>
            </a:r>
            <a:r>
              <a:rPr lang="en-US" sz="3200" dirty="0">
                <a:solidFill>
                  <a:srgbClr val="7030A0"/>
                </a:solidFill>
              </a:rPr>
              <a:t> </a:t>
            </a:r>
          </a:p>
          <a:p>
            <a:pPr marL="0" indent="0" algn="ctr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3200" dirty="0">
                <a:solidFill>
                  <a:srgbClr val="7030A0"/>
                </a:solidFill>
              </a:rPr>
              <a:t>the existing </a:t>
            </a:r>
            <a:r>
              <a:rPr lang="en-US" sz="3200" b="1" dirty="0">
                <a:solidFill>
                  <a:srgbClr val="7030A0"/>
                </a:solidFill>
              </a:rPr>
              <a:t>read disturbance solutions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35A0B8-2052-AE01-27EB-46364BE201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6C2683-0D41-1E45-8714-724CB2570654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0935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EB8311-BC41-1804-EFB6-B413CE5144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06F680D8-AB9F-39E8-BC42-A96524AF42CB}"/>
              </a:ext>
            </a:extLst>
          </p:cNvPr>
          <p:cNvSpPr/>
          <p:nvPr/>
        </p:nvSpPr>
        <p:spPr>
          <a:xfrm>
            <a:off x="-2" y="4946307"/>
            <a:ext cx="9143999" cy="6480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latin typeface="Cambria" panose="02040503050406030204" pitchFamily="18" charset="0"/>
              </a:rPr>
              <a:t>Performance Evaluation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3B1CF64-32C2-05F0-09DB-14FF2DBF8262}"/>
              </a:ext>
            </a:extLst>
          </p:cNvPr>
          <p:cNvSpPr/>
          <p:nvPr/>
        </p:nvSpPr>
        <p:spPr>
          <a:xfrm>
            <a:off x="0" y="891107"/>
            <a:ext cx="9143999" cy="6480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solidFill>
                  <a:schemeClr val="bg1"/>
                </a:solidFill>
                <a:latin typeface="Cambria" panose="02040503050406030204" pitchFamily="18" charset="0"/>
              </a:rPr>
              <a:t>Problem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FEABBA-1431-BBD4-9AD0-FB63B4610C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70467"/>
          </a:xfrm>
        </p:spPr>
        <p:txBody>
          <a:bodyPr/>
          <a:lstStyle/>
          <a:p>
            <a:r>
              <a:rPr lang="en-US" sz="3600" b="1" dirty="0"/>
              <a:t>Outline</a:t>
            </a:r>
          </a:p>
        </p:txBody>
      </p:sp>
      <p:sp>
        <p:nvSpPr>
          <p:cNvPr id="6" name="Content Placeholder 5" hidden="1">
            <a:extLst>
              <a:ext uri="{FF2B5EF4-FFF2-40B4-BE49-F238E27FC236}">
                <a16:creationId xmlns:a16="http://schemas.microsoft.com/office/drawing/2014/main" id="{81A319BE-7A08-82BB-A506-4EA6F6858A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313" y="1038366"/>
            <a:ext cx="8592679" cy="5148882"/>
          </a:xfrm>
        </p:spPr>
        <p:txBody>
          <a:bodyPr>
            <a:normAutofit fontScale="92500" lnSpcReduction="10000"/>
          </a:bodyPr>
          <a:lstStyle/>
          <a:p>
            <a:pPr marL="0" indent="0">
              <a:lnSpc>
                <a:spcPct val="200000"/>
              </a:lnSpc>
              <a:spcBef>
                <a:spcPts val="700"/>
              </a:spcBef>
              <a:buNone/>
            </a:pPr>
            <a:r>
              <a:rPr lang="en-US">
                <a:solidFill>
                  <a:srgbClr val="BFBFBF"/>
                </a:solidFill>
              </a:rPr>
              <a:t>Motivation and Goal</a:t>
            </a:r>
          </a:p>
          <a:p>
            <a:pPr marL="0" indent="0">
              <a:lnSpc>
                <a:spcPct val="200000"/>
              </a:lnSpc>
              <a:spcBef>
                <a:spcPts val="700"/>
              </a:spcBef>
              <a:buNone/>
            </a:pPr>
            <a:r>
              <a:rPr lang="en-US">
                <a:solidFill>
                  <a:srgbClr val="BFBFBF"/>
                </a:solidFill>
              </a:rPr>
              <a:t>Experimental Methodology</a:t>
            </a:r>
          </a:p>
          <a:p>
            <a:pPr marL="0" indent="0">
              <a:lnSpc>
                <a:spcPct val="200000"/>
              </a:lnSpc>
              <a:spcBef>
                <a:spcPts val="700"/>
              </a:spcBef>
              <a:buNone/>
            </a:pPr>
            <a:r>
              <a:rPr lang="en-US">
                <a:solidFill>
                  <a:srgbClr val="BFBFBF"/>
                </a:solidFill>
              </a:rPr>
              <a:t>Temperature Analysis</a:t>
            </a:r>
          </a:p>
          <a:p>
            <a:pPr marL="0" indent="0">
              <a:lnSpc>
                <a:spcPct val="200000"/>
              </a:lnSpc>
              <a:spcBef>
                <a:spcPts val="700"/>
              </a:spcBef>
              <a:buNone/>
            </a:pPr>
            <a:r>
              <a:rPr lang="en-US">
                <a:solidFill>
                  <a:srgbClr val="BFBFBF"/>
                </a:solidFill>
              </a:rPr>
              <a:t>Aggressor Row Active Time Analysis</a:t>
            </a:r>
          </a:p>
          <a:p>
            <a:pPr marL="0" indent="0">
              <a:lnSpc>
                <a:spcPct val="200000"/>
              </a:lnSpc>
              <a:spcBef>
                <a:spcPts val="700"/>
              </a:spcBef>
              <a:buNone/>
            </a:pPr>
            <a:r>
              <a:rPr lang="en-US">
                <a:solidFill>
                  <a:srgbClr val="BFBFBF"/>
                </a:solidFill>
              </a:rPr>
              <a:t>Spatial Variation Analysis</a:t>
            </a:r>
          </a:p>
          <a:p>
            <a:pPr marL="0" indent="0">
              <a:lnSpc>
                <a:spcPct val="200000"/>
              </a:lnSpc>
              <a:spcBef>
                <a:spcPts val="700"/>
              </a:spcBef>
              <a:buNone/>
            </a:pPr>
            <a:r>
              <a:rPr lang="en-US">
                <a:solidFill>
                  <a:srgbClr val="BFBFBF"/>
                </a:solidFill>
              </a:rPr>
              <a:t>Implications on Attacks and Defenses</a:t>
            </a:r>
          </a:p>
          <a:p>
            <a:pPr marL="0" indent="0">
              <a:lnSpc>
                <a:spcPct val="200000"/>
              </a:lnSpc>
              <a:spcBef>
                <a:spcPts val="700"/>
              </a:spcBef>
              <a:buNone/>
            </a:pPr>
            <a:r>
              <a:rPr lang="en-US">
                <a:solidFill>
                  <a:srgbClr val="BFBFBF"/>
                </a:solidFill>
              </a:rPr>
              <a:t>Conclusions</a:t>
            </a:r>
          </a:p>
          <a:p>
            <a:pPr marL="0" indent="0">
              <a:lnSpc>
                <a:spcPct val="200000"/>
              </a:lnSpc>
              <a:buNone/>
            </a:pPr>
            <a:endParaRPr lang="en-US">
              <a:solidFill>
                <a:srgbClr val="BFBFBF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A282186-A281-C941-A4EB-4D5AFFE4A8FD}"/>
              </a:ext>
            </a:extLst>
          </p:cNvPr>
          <p:cNvSpPr/>
          <p:nvPr/>
        </p:nvSpPr>
        <p:spPr>
          <a:xfrm>
            <a:off x="-2" y="1702147"/>
            <a:ext cx="9143999" cy="6480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latin typeface="Cambria" panose="02040503050406030204" pitchFamily="18" charset="0"/>
              </a:rPr>
              <a:t>Our Goal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276F5D2-9719-F492-AE2E-E1A71641687B}"/>
              </a:ext>
            </a:extLst>
          </p:cNvPr>
          <p:cNvSpPr/>
          <p:nvPr/>
        </p:nvSpPr>
        <p:spPr>
          <a:xfrm>
            <a:off x="-1" y="3324227"/>
            <a:ext cx="9144001" cy="6480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latin typeface="Cambria" panose="02040503050406030204" pitchFamily="18" charset="0"/>
              </a:rPr>
              <a:t>Spatial Variation Analysis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4D747E7-29BC-4458-A2DE-03C23C9725C0}"/>
              </a:ext>
            </a:extLst>
          </p:cNvPr>
          <p:cNvSpPr/>
          <p:nvPr/>
        </p:nvSpPr>
        <p:spPr>
          <a:xfrm>
            <a:off x="-1" y="4135267"/>
            <a:ext cx="9144001" cy="6480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 err="1">
                <a:latin typeface="Cambria" panose="02040503050406030204" pitchFamily="18" charset="0"/>
              </a:rPr>
              <a:t>Svärd</a:t>
            </a:r>
            <a:r>
              <a:rPr lang="en-US" sz="2800" dirty="0">
                <a:latin typeface="Cambria" panose="02040503050406030204" pitchFamily="18" charset="0"/>
              </a:rPr>
              <a:t>: Spatial Variation-Aware Read Disturbance Defenses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B8F6707-5318-6454-368A-68F7ED87BEC2}"/>
              </a:ext>
            </a:extLst>
          </p:cNvPr>
          <p:cNvSpPr/>
          <p:nvPr/>
        </p:nvSpPr>
        <p:spPr>
          <a:xfrm>
            <a:off x="0" y="5757347"/>
            <a:ext cx="9144000" cy="6480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latin typeface="Cambria" panose="02040503050406030204" pitchFamily="18" charset="0"/>
              </a:rPr>
              <a:t>Conclusion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FCEBD8B-A1CD-5A2C-0AB2-B3B002CFEB56}"/>
              </a:ext>
            </a:extLst>
          </p:cNvPr>
          <p:cNvSpPr/>
          <p:nvPr/>
        </p:nvSpPr>
        <p:spPr>
          <a:xfrm>
            <a:off x="0" y="2513187"/>
            <a:ext cx="9144000" cy="648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latin typeface="Cambria" panose="02040503050406030204" pitchFamily="18" charset="0"/>
              </a:rPr>
              <a:t>Experimental Characterization of Real DRAM Chips</a:t>
            </a:r>
          </a:p>
        </p:txBody>
      </p:sp>
    </p:spTree>
    <p:extLst>
      <p:ext uri="{BB962C8B-B14F-4D97-AF65-F5344CB8AC3E}">
        <p14:creationId xmlns:p14="http://schemas.microsoft.com/office/powerpoint/2010/main" val="16050892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F0BE92-958D-0500-A483-FD3615BEC3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344C24-C343-6BFB-65AD-23056F7D9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DRAM Testing Infrastructure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F4C7B9-D72D-0361-FEEF-FE6D656719F0}"/>
              </a:ext>
            </a:extLst>
          </p:cNvPr>
          <p:cNvSpPr/>
          <p:nvPr/>
        </p:nvSpPr>
        <p:spPr>
          <a:xfrm>
            <a:off x="189560" y="958895"/>
            <a:ext cx="8954439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113" marR="0" lvl="1" indent="0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DRAM Bender on a Xilinx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Virtex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UltraScale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+ XCU200</a:t>
            </a:r>
            <a:endParaRPr kumimoji="0" lang="en-US" sz="2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" panose="02040503050406030204" pitchFamily="18" charset="0"/>
              <a:ea typeface="+mn-ea"/>
              <a:cs typeface="+mn-cs"/>
            </a:endParaRPr>
          </a:p>
        </p:txBody>
      </p:sp>
      <p:pic>
        <p:nvPicPr>
          <p:cNvPr id="8" name="Picture 7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9934ACE0-B082-C0C1-D887-3C015E7D95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99" y="1383627"/>
            <a:ext cx="9144000" cy="378745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352AF7D-0196-471A-1C4B-60F9CD682164}"/>
              </a:ext>
            </a:extLst>
          </p:cNvPr>
          <p:cNvSpPr txBox="1"/>
          <p:nvPr/>
        </p:nvSpPr>
        <p:spPr>
          <a:xfrm>
            <a:off x="189560" y="1406196"/>
            <a:ext cx="36976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Xilinx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Alveo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 U200 FPGA Board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(programmed with DRAM Bender*)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D8C47D6-0F46-E21C-A61E-91708279D728}"/>
              </a:ext>
            </a:extLst>
          </p:cNvPr>
          <p:cNvSpPr txBox="1"/>
          <p:nvPr/>
        </p:nvSpPr>
        <p:spPr>
          <a:xfrm>
            <a:off x="5379626" y="1383627"/>
            <a:ext cx="2922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DRAM Module with Heaters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ED1D321-3394-351C-21BA-89A9B6195759}"/>
              </a:ext>
            </a:extLst>
          </p:cNvPr>
          <p:cNvSpPr txBox="1"/>
          <p:nvPr/>
        </p:nvSpPr>
        <p:spPr>
          <a:xfrm>
            <a:off x="3420205" y="4473949"/>
            <a:ext cx="27563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MaxWell FT200 Temperature Controller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F6CC7DE-1EAE-15AD-B4E4-FB2C7D91D3FC}"/>
              </a:ext>
            </a:extLst>
          </p:cNvPr>
          <p:cNvSpPr txBox="1"/>
          <p:nvPr/>
        </p:nvSpPr>
        <p:spPr>
          <a:xfrm>
            <a:off x="492693" y="4448548"/>
            <a:ext cx="24326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PCIe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Host Interface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05D7FDE-0073-694C-184C-0EDFFCA00642}"/>
              </a:ext>
            </a:extLst>
          </p:cNvPr>
          <p:cNvGrpSpPr/>
          <p:nvPr/>
        </p:nvGrpSpPr>
        <p:grpSpPr>
          <a:xfrm>
            <a:off x="-1" y="5257597"/>
            <a:ext cx="9144001" cy="913989"/>
            <a:chOff x="-1" y="5309113"/>
            <a:chExt cx="9144001" cy="913989"/>
          </a:xfrm>
        </p:grpSpPr>
        <p:sp>
          <p:nvSpPr>
            <p:cNvPr id="6" name="Content Placeholder 2">
              <a:extLst>
                <a:ext uri="{FF2B5EF4-FFF2-40B4-BE49-F238E27FC236}">
                  <a16:creationId xmlns:a16="http://schemas.microsoft.com/office/drawing/2014/main" id="{7F3CB32E-28ED-EED6-1315-2FC55B781D9F}"/>
                </a:ext>
              </a:extLst>
            </p:cNvPr>
            <p:cNvSpPr txBox="1">
              <a:spLocks/>
            </p:cNvSpPr>
            <p:nvPr/>
          </p:nvSpPr>
          <p:spPr>
            <a:xfrm>
              <a:off x="-1" y="5309113"/>
              <a:ext cx="9144001" cy="91398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noFill/>
            </a:ln>
          </p:spPr>
          <p:txBody>
            <a:bodyPr anchor="ctr"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Cambria" panose="02040503050406030204" pitchFamily="18" charset="0"/>
                <a:buChar char="-"/>
                <a:defRPr sz="28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Fine-grained control over </a:t>
              </a: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DRAM commands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, 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4472C4">
                      <a:lumMod val="75000"/>
                    </a:srgbClr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timing parameters (</a:t>
              </a: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4472C4">
                      <a:lumMod val="75000"/>
                    </a:srgbClr>
                  </a:solidFill>
                  <a:effectLst/>
                  <a:uLnTx/>
                  <a:uFillTx/>
                  <a:latin typeface="Cambria"/>
                  <a:ea typeface="Cambria"/>
                  <a:cs typeface="+mn-cs"/>
                </a:rPr>
                <a:t>±1.5ns</a:t>
              </a: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4472C4">
                      <a:lumMod val="75000"/>
                    </a:srgbClr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)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, and </a:t>
              </a: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C5591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temperature (</a:t>
              </a: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C55910"/>
                  </a:solidFill>
                  <a:effectLst/>
                  <a:uLnTx/>
                  <a:uFillTx/>
                  <a:latin typeface="Cambria"/>
                  <a:ea typeface="Cambria"/>
                  <a:cs typeface="+mn-cs"/>
                </a:rPr>
                <a:t>±0.5°C )</a:t>
              </a: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624115E9-9556-AF7A-6B32-7A00C7A3D56C}"/>
                </a:ext>
              </a:extLst>
            </p:cNvPr>
            <p:cNvCxnSpPr/>
            <p:nvPr/>
          </p:nvCxnSpPr>
          <p:spPr>
            <a:xfrm>
              <a:off x="0" y="5309113"/>
              <a:ext cx="9144000" cy="0"/>
            </a:xfrm>
            <a:prstGeom prst="line">
              <a:avLst/>
            </a:prstGeom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AB0F3C02-9049-5151-E11E-2AC2904AB2BC}"/>
                </a:ext>
              </a:extLst>
            </p:cNvPr>
            <p:cNvCxnSpPr/>
            <p:nvPr/>
          </p:nvCxnSpPr>
          <p:spPr>
            <a:xfrm>
              <a:off x="-1" y="6223102"/>
              <a:ext cx="9144000" cy="0"/>
            </a:xfrm>
            <a:prstGeom prst="line">
              <a:avLst/>
            </a:prstGeom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Slide Number Placeholder 3">
            <a:extLst>
              <a:ext uri="{FF2B5EF4-FFF2-40B4-BE49-F238E27FC236}">
                <a16:creationId xmlns:a16="http://schemas.microsoft.com/office/drawing/2014/main" id="{85AC0CB2-1ED2-59B8-B022-586719C1EA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6C2683-0D41-1E45-8714-724CB2570654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A339174-8F96-336C-3083-129AC623D95C}"/>
              </a:ext>
            </a:extLst>
          </p:cNvPr>
          <p:cNvSpPr txBox="1"/>
          <p:nvPr/>
        </p:nvSpPr>
        <p:spPr>
          <a:xfrm>
            <a:off x="1545821" y="6418551"/>
            <a:ext cx="731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Cambria" panose="02040503050406030204" pitchFamily="18" charset="0"/>
              </a:rPr>
              <a:t>*</a:t>
            </a:r>
            <a:r>
              <a:rPr lang="en-US" sz="1200" dirty="0" err="1">
                <a:latin typeface="Cambria" panose="02040503050406030204" pitchFamily="18" charset="0"/>
              </a:rPr>
              <a:t>Olgun</a:t>
            </a:r>
            <a:r>
              <a:rPr lang="en-US" sz="1200" dirty="0">
                <a:latin typeface="Cambria" panose="02040503050406030204" pitchFamily="18" charset="0"/>
              </a:rPr>
              <a:t> et al., </a:t>
            </a:r>
            <a:r>
              <a:rPr lang="en-US" sz="1200" b="1" i="0" dirty="0">
                <a:solidFill>
                  <a:srgbClr val="000000"/>
                </a:solidFill>
                <a:effectLst/>
                <a:latin typeface="Times"/>
                <a:hlinkClick r:id="rId4"/>
              </a:rPr>
              <a:t>"DRAM Bender: An Extensible and Versatile FPGA-Based Infrastructure to Easily Test State-of-the-Art DRAM Chips,”</a:t>
            </a:r>
            <a:r>
              <a:rPr lang="en-US" sz="1200" b="1" i="0" dirty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 </a:t>
            </a:r>
            <a:r>
              <a:rPr lang="en-US" sz="1200" dirty="0">
                <a:latin typeface="Cambria" panose="02040503050406030204" pitchFamily="18" charset="0"/>
              </a:rPr>
              <a:t>TCAD, 2023. [GitHub: </a:t>
            </a:r>
            <a:r>
              <a:rPr lang="en-US" sz="1200" b="1" dirty="0">
                <a:latin typeface="Cambria" panose="02040503050406030204" pitchFamily="18" charset="0"/>
                <a:hlinkClick r:id="rId5"/>
              </a:rPr>
              <a:t>https://github.com/CMU-SAFARI/DRAM-Bender</a:t>
            </a:r>
            <a:r>
              <a:rPr lang="en-US" sz="1200" dirty="0">
                <a:latin typeface="Cambria" panose="02040503050406030204" pitchFamily="18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398375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allAtOnce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01889A-3441-7E75-0279-D848FFE46D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C19AC-A690-440E-276B-35382D005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Tested DRAM Chips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E46257-461A-B7E2-A092-51691B2A82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sz="1400" dirty="0">
              <a:latin typeface="Cambria" panose="02040503050406030204" pitchFamily="18" charset="0"/>
            </a:endParaRPr>
          </a:p>
          <a:p>
            <a:pPr marL="0" indent="0" algn="ctr">
              <a:buClr>
                <a:schemeClr val="tx1"/>
              </a:buClr>
              <a:buNone/>
            </a:pPr>
            <a:r>
              <a:rPr lang="en-US" dirty="0">
                <a:latin typeface="Cambria" panose="02040503050406030204" pitchFamily="18" charset="0"/>
              </a:rPr>
              <a:t>144 DRAM chips from SK Hynix, Micron, and Samsung </a:t>
            </a:r>
          </a:p>
          <a:p>
            <a:pPr marL="0" indent="0" algn="ctr">
              <a:buClr>
                <a:schemeClr val="tx1"/>
              </a:buClr>
              <a:buNone/>
            </a:pPr>
            <a:endParaRPr lang="en-US" sz="1000" dirty="0">
              <a:latin typeface="Cambria" panose="020405030504060302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Cambria" panose="020405030504060302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059E2B-C78E-9155-7A01-C5915924F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1E0C41-D767-CD21-8741-951A60C3F6A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623"/>
          <a:stretch/>
        </p:blipFill>
        <p:spPr>
          <a:xfrm>
            <a:off x="870819" y="1924229"/>
            <a:ext cx="7402362" cy="396857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01CA76A-403C-AA75-B3A0-5D2ABD724644}"/>
              </a:ext>
            </a:extLst>
          </p:cNvPr>
          <p:cNvSpPr/>
          <p:nvPr/>
        </p:nvSpPr>
        <p:spPr>
          <a:xfrm>
            <a:off x="4848225" y="1819275"/>
            <a:ext cx="1209675" cy="420052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A070CCE-163E-8F9F-B03B-C08D5D492CB0}"/>
              </a:ext>
            </a:extLst>
          </p:cNvPr>
          <p:cNvSpPr/>
          <p:nvPr/>
        </p:nvSpPr>
        <p:spPr>
          <a:xfrm>
            <a:off x="6191251" y="1819275"/>
            <a:ext cx="737470" cy="420052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997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2ADA24-2E38-CE1E-F5EE-0C3E3DCB7E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6D836-A826-D673-89B6-6D82F44A3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Key Takeaway from Real Chip Experiments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D7E2C1-16D8-1935-BC4B-46F53113EE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29C8CD0-8A07-18D3-72C0-3013A3705F4A}"/>
              </a:ext>
            </a:extLst>
          </p:cNvPr>
          <p:cNvSpPr/>
          <p:nvPr/>
        </p:nvSpPr>
        <p:spPr>
          <a:xfrm>
            <a:off x="0" y="2389909"/>
            <a:ext cx="9144000" cy="2078182"/>
          </a:xfrm>
          <a:prstGeom prst="roundRect">
            <a:avLst>
              <a:gd name="adj" fmla="val 0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tx1"/>
              </a:buClr>
            </a:pPr>
            <a:r>
              <a:rPr lang="en-US" sz="3200" dirty="0">
                <a:solidFill>
                  <a:schemeClr val="tx1"/>
                </a:solidFill>
                <a:latin typeface="Cambria" panose="02040503050406030204" pitchFamily="18" charset="0"/>
              </a:rPr>
              <a:t>Read disturbance vulnerability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  <a:latin typeface="Cambria" panose="02040503050406030204" pitchFamily="18" charset="0"/>
              </a:rPr>
              <a:t> </a:t>
            </a:r>
            <a:r>
              <a:rPr lang="en-US" sz="3200" dirty="0">
                <a:solidFill>
                  <a:schemeClr val="tx1"/>
                </a:solidFill>
                <a:latin typeface="Cambria" panose="02040503050406030204" pitchFamily="18" charset="0"/>
              </a:rPr>
              <a:t>varies</a:t>
            </a:r>
          </a:p>
          <a:p>
            <a:pPr algn="ctr">
              <a:buClr>
                <a:schemeClr val="tx1"/>
              </a:buClr>
            </a:pPr>
            <a:r>
              <a:rPr lang="en-US" sz="3200" b="1" dirty="0">
                <a:solidFill>
                  <a:srgbClr val="00B050"/>
                </a:solidFill>
                <a:latin typeface="Cambria" panose="02040503050406030204" pitchFamily="18" charset="0"/>
              </a:rPr>
              <a:t>significantly</a:t>
            </a:r>
            <a:r>
              <a:rPr lang="en-US" sz="3200" dirty="0">
                <a:latin typeface="Cambria" panose="02040503050406030204" pitchFamily="18" charset="0"/>
              </a:rPr>
              <a:t> </a:t>
            </a:r>
            <a:r>
              <a:rPr lang="en-US" sz="3200" dirty="0">
                <a:solidFill>
                  <a:schemeClr val="tx1"/>
                </a:solidFill>
                <a:latin typeface="Cambria" panose="02040503050406030204" pitchFamily="18" charset="0"/>
              </a:rPr>
              <a:t>and</a:t>
            </a:r>
            <a:r>
              <a:rPr lang="en-US" sz="3200" dirty="0">
                <a:latin typeface="Cambria" panose="02040503050406030204" pitchFamily="18" charset="0"/>
              </a:rPr>
              <a:t> </a:t>
            </a:r>
            <a:r>
              <a:rPr lang="en-US" sz="3200" b="1" dirty="0">
                <a:solidFill>
                  <a:srgbClr val="C00000"/>
                </a:solidFill>
                <a:latin typeface="Cambria" panose="02040503050406030204" pitchFamily="18" charset="0"/>
              </a:rPr>
              <a:t>irregularly</a:t>
            </a:r>
            <a:br>
              <a:rPr lang="en-US" sz="3200" b="1" dirty="0">
                <a:solidFill>
                  <a:srgbClr val="C00000"/>
                </a:solidFill>
                <a:latin typeface="Cambria" panose="02040503050406030204" pitchFamily="18" charset="0"/>
              </a:rPr>
            </a:br>
            <a:r>
              <a:rPr lang="en-US" sz="3200" dirty="0">
                <a:solidFill>
                  <a:schemeClr val="tx1"/>
                </a:solidFill>
                <a:latin typeface="Cambria" panose="02040503050406030204" pitchFamily="18" charset="0"/>
              </a:rPr>
              <a:t>across DRAM rows</a:t>
            </a:r>
          </a:p>
        </p:txBody>
      </p:sp>
    </p:spTree>
    <p:extLst>
      <p:ext uri="{BB962C8B-B14F-4D97-AF65-F5344CB8AC3E}">
        <p14:creationId xmlns:p14="http://schemas.microsoft.com/office/powerpoint/2010/main" val="24579018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31D64C-2D08-FA95-E89A-B6C6B48BBB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5DDF99-826F-9757-FC5D-E64190034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Spatial Variation in the Minimum Hammer Count </a:t>
            </a:r>
            <a:br>
              <a:rPr lang="en-US" sz="2800" dirty="0"/>
            </a:br>
            <a:r>
              <a:rPr lang="en-US" sz="2800" dirty="0"/>
              <a:t>to Induce the First Bitflip across DRAM Rows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F4ED89-1E8F-416A-87CB-3C36A0538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16</a:t>
            </a:fld>
            <a:endParaRPr lang="en-US" dirty="0"/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F34D1AF7-02E8-3660-8B59-79E4DA21272B}"/>
              </a:ext>
            </a:extLst>
          </p:cNvPr>
          <p:cNvGrpSpPr/>
          <p:nvPr/>
        </p:nvGrpSpPr>
        <p:grpSpPr>
          <a:xfrm>
            <a:off x="1624322" y="3193924"/>
            <a:ext cx="6869438" cy="1781707"/>
            <a:chOff x="1624322" y="3193924"/>
            <a:chExt cx="6869438" cy="1781707"/>
          </a:xfrm>
        </p:grpSpPr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CF4F438D-29A4-2697-A8D6-9A8AFE9AD4D4}"/>
                </a:ext>
              </a:extLst>
            </p:cNvPr>
            <p:cNvCxnSpPr/>
            <p:nvPr/>
          </p:nvCxnSpPr>
          <p:spPr>
            <a:xfrm>
              <a:off x="1624322" y="3611356"/>
              <a:ext cx="0" cy="1364275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0E70294A-07ED-B044-C51F-916994C5BBAE}"/>
                </a:ext>
              </a:extLst>
            </p:cNvPr>
            <p:cNvCxnSpPr/>
            <p:nvPr/>
          </p:nvCxnSpPr>
          <p:spPr>
            <a:xfrm>
              <a:off x="2406642" y="3212847"/>
              <a:ext cx="0" cy="1364275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A82DD913-F387-8E98-804E-028A716BA008}"/>
                </a:ext>
              </a:extLst>
            </p:cNvPr>
            <p:cNvCxnSpPr>
              <a:cxnSpLocks/>
            </p:cNvCxnSpPr>
            <p:nvPr/>
          </p:nvCxnSpPr>
          <p:spPr>
            <a:xfrm>
              <a:off x="3184040" y="3193924"/>
              <a:ext cx="0" cy="981120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883CEC23-1260-2D6A-56C2-5A099AEFD0C2}"/>
                </a:ext>
              </a:extLst>
            </p:cNvPr>
            <p:cNvCxnSpPr>
              <a:cxnSpLocks/>
            </p:cNvCxnSpPr>
            <p:nvPr/>
          </p:nvCxnSpPr>
          <p:spPr>
            <a:xfrm>
              <a:off x="3925720" y="3203319"/>
              <a:ext cx="0" cy="672743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6A7B3EE2-E1CB-0ACA-A524-86799EE0A032}"/>
                </a:ext>
              </a:extLst>
            </p:cNvPr>
            <p:cNvCxnSpPr>
              <a:cxnSpLocks/>
            </p:cNvCxnSpPr>
            <p:nvPr/>
          </p:nvCxnSpPr>
          <p:spPr>
            <a:xfrm>
              <a:off x="7762637" y="3334758"/>
              <a:ext cx="0" cy="1057186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25227CD7-E6D1-ABDE-555F-10B629805F70}"/>
                </a:ext>
              </a:extLst>
            </p:cNvPr>
            <p:cNvCxnSpPr>
              <a:cxnSpLocks/>
            </p:cNvCxnSpPr>
            <p:nvPr/>
          </p:nvCxnSpPr>
          <p:spPr>
            <a:xfrm>
              <a:off x="8493760" y="3317791"/>
              <a:ext cx="0" cy="1600201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C5F14322-D9B0-5EE9-8966-C2098A8AA2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71" t="68217"/>
          <a:stretch/>
        </p:blipFill>
        <p:spPr>
          <a:xfrm>
            <a:off x="706594" y="1575421"/>
            <a:ext cx="8222113" cy="1683616"/>
          </a:xfrm>
          <a:prstGeom prst="rect">
            <a:avLst/>
          </a:prstGeom>
          <a:ln>
            <a:noFill/>
          </a:ln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E5CF5E59-3BFF-980D-EBCC-676DFF1A0020}"/>
              </a:ext>
            </a:extLst>
          </p:cNvPr>
          <p:cNvSpPr/>
          <p:nvPr/>
        </p:nvSpPr>
        <p:spPr>
          <a:xfrm>
            <a:off x="-4" y="5160297"/>
            <a:ext cx="9143999" cy="1127403"/>
          </a:xfrm>
          <a:prstGeom prst="roundRect">
            <a:avLst>
              <a:gd name="adj" fmla="val 0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The minimum hammer count to induce the first bitflip </a:t>
            </a:r>
          </a:p>
          <a:p>
            <a:pPr algn="ctr"/>
            <a:r>
              <a:rPr lang="en-US" sz="2400" b="1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significantly varies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 </a:t>
            </a:r>
            <a:r>
              <a:rPr lang="en-US" sz="2400" b="1" dirty="0">
                <a:solidFill>
                  <a:schemeClr val="accent5">
                    <a:lumMod val="50000"/>
                  </a:schemeClr>
                </a:solidFill>
                <a:latin typeface="Cambria" panose="02040503050406030204" pitchFamily="18" charset="0"/>
              </a:rPr>
              <a:t>across rows 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in a DRAM bank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79CB84-4F97-1CB2-7A46-951C08B03633}"/>
              </a:ext>
            </a:extLst>
          </p:cNvPr>
          <p:cNvSpPr txBox="1"/>
          <p:nvPr/>
        </p:nvSpPr>
        <p:spPr>
          <a:xfrm>
            <a:off x="2116991" y="3212847"/>
            <a:ext cx="599830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Minimum Hammer Count to Induce the First Bitflip (</a:t>
            </a:r>
            <a:r>
              <a:rPr lang="en-US" dirty="0" err="1">
                <a:latin typeface="Cambria" panose="02040503050406030204" pitchFamily="18" charset="0"/>
              </a:rPr>
              <a:t>HC</a:t>
            </a:r>
            <a:r>
              <a:rPr lang="en-US" baseline="-25000" dirty="0" err="1">
                <a:latin typeface="Cambria" panose="02040503050406030204" pitchFamily="18" charset="0"/>
              </a:rPr>
              <a:t>first</a:t>
            </a:r>
            <a:r>
              <a:rPr lang="en-US" dirty="0">
                <a:latin typeface="Cambria" panose="02040503050406030204" pitchFamily="18" charset="0"/>
              </a:rPr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4F1E2A-DE9E-43C5-D1C2-CADE7D779293}"/>
              </a:ext>
            </a:extLst>
          </p:cNvPr>
          <p:cNvSpPr txBox="1"/>
          <p:nvPr/>
        </p:nvSpPr>
        <p:spPr>
          <a:xfrm rot="16200000">
            <a:off x="-316025" y="1987027"/>
            <a:ext cx="1398909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Fraction of</a:t>
            </a:r>
            <a:br>
              <a:rPr lang="en-US" dirty="0">
                <a:latin typeface="Cambria" panose="02040503050406030204" pitchFamily="18" charset="0"/>
              </a:rPr>
            </a:br>
            <a:r>
              <a:rPr lang="en-US" dirty="0">
                <a:latin typeface="Cambria" panose="02040503050406030204" pitchFamily="18" charset="0"/>
              </a:rPr>
              <a:t>DRAM Rows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C238039-6AEA-52FD-272F-B57799DAE45A}"/>
              </a:ext>
            </a:extLst>
          </p:cNvPr>
          <p:cNvGrpSpPr/>
          <p:nvPr/>
        </p:nvGrpSpPr>
        <p:grpSpPr>
          <a:xfrm>
            <a:off x="822095" y="1295145"/>
            <a:ext cx="2676931" cy="1041659"/>
            <a:chOff x="5013982" y="1226413"/>
            <a:chExt cx="2676931" cy="1041659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38DE6A4-00E2-B5C6-B8A3-C387F0D08C6E}"/>
                </a:ext>
              </a:extLst>
            </p:cNvPr>
            <p:cNvSpPr txBox="1"/>
            <p:nvPr/>
          </p:nvSpPr>
          <p:spPr>
            <a:xfrm>
              <a:off x="5013982" y="1226413"/>
              <a:ext cx="24038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C00000"/>
                  </a:solidFill>
                  <a:latin typeface="Cambria" panose="02040503050406030204" pitchFamily="18" charset="0"/>
                </a:rPr>
                <a:t>Variation across banks</a:t>
              </a:r>
            </a:p>
          </p:txBody>
        </p:sp>
        <p:cxnSp>
          <p:nvCxnSpPr>
            <p:cNvPr id="25" name="Elbow Connector 24">
              <a:extLst>
                <a:ext uri="{FF2B5EF4-FFF2-40B4-BE49-F238E27FC236}">
                  <a16:creationId xmlns:a16="http://schemas.microsoft.com/office/drawing/2014/main" id="{2A4FEF9C-88D6-A2A4-2323-7C0BFA0F77FD}"/>
                </a:ext>
              </a:extLst>
            </p:cNvPr>
            <p:cNvCxnSpPr>
              <a:cxnSpLocks/>
              <a:stCxn id="23" idx="3"/>
              <a:endCxn id="26" idx="0"/>
            </p:cNvCxnSpPr>
            <p:nvPr/>
          </p:nvCxnSpPr>
          <p:spPr>
            <a:xfrm>
              <a:off x="7417845" y="1411079"/>
              <a:ext cx="181628" cy="674113"/>
            </a:xfrm>
            <a:prstGeom prst="bentConnector2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9A6F155D-8B02-03B9-D23C-7B149C055FC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508033" y="2085192"/>
              <a:ext cx="182880" cy="182880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32DC98E8-75A4-26F3-8C97-B2059C98AF55}"/>
              </a:ext>
            </a:extLst>
          </p:cNvPr>
          <p:cNvGrpSpPr/>
          <p:nvPr/>
        </p:nvGrpSpPr>
        <p:grpSpPr>
          <a:xfrm>
            <a:off x="5143324" y="1302282"/>
            <a:ext cx="2637454" cy="664384"/>
            <a:chOff x="5143324" y="1302282"/>
            <a:chExt cx="2637454" cy="664384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3F01791-6FEF-5AE0-590C-588C5E1AE658}"/>
                </a:ext>
              </a:extLst>
            </p:cNvPr>
            <p:cNvSpPr txBox="1"/>
            <p:nvPr/>
          </p:nvSpPr>
          <p:spPr>
            <a:xfrm>
              <a:off x="5143325" y="1302282"/>
              <a:ext cx="26374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C00000"/>
                  </a:solidFill>
                  <a:latin typeface="Cambria" panose="02040503050406030204" pitchFamily="18" charset="0"/>
                </a:rPr>
                <a:t>Different DRAM modules</a:t>
              </a:r>
            </a:p>
          </p:txBody>
        </p:sp>
        <p:cxnSp>
          <p:nvCxnSpPr>
            <p:cNvPr id="31" name="Elbow Connector 30">
              <a:extLst>
                <a:ext uri="{FF2B5EF4-FFF2-40B4-BE49-F238E27FC236}">
                  <a16:creationId xmlns:a16="http://schemas.microsoft.com/office/drawing/2014/main" id="{C1828361-714A-8435-DA24-AEEC19C01A92}"/>
                </a:ext>
              </a:extLst>
            </p:cNvPr>
            <p:cNvCxnSpPr>
              <a:cxnSpLocks/>
              <a:stCxn id="22" idx="1"/>
              <a:endCxn id="12" idx="1"/>
            </p:cNvCxnSpPr>
            <p:nvPr/>
          </p:nvCxnSpPr>
          <p:spPr>
            <a:xfrm rot="10800000" flipH="1" flipV="1">
              <a:off x="5143324" y="1486947"/>
              <a:ext cx="2591" cy="479719"/>
            </a:xfrm>
            <a:prstGeom prst="bentConnector3">
              <a:avLst>
                <a:gd name="adj1" fmla="val -8822848"/>
              </a:avLst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9EE7C13C-EAB3-6C82-BC7C-70D7D7876287}"/>
              </a:ext>
            </a:extLst>
          </p:cNvPr>
          <p:cNvSpPr/>
          <p:nvPr/>
        </p:nvSpPr>
        <p:spPr>
          <a:xfrm>
            <a:off x="5145916" y="1858846"/>
            <a:ext cx="329617" cy="2156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6B9E817-C5A2-6066-869F-3E71D3D29D60}"/>
              </a:ext>
            </a:extLst>
          </p:cNvPr>
          <p:cNvGrpSpPr/>
          <p:nvPr/>
        </p:nvGrpSpPr>
        <p:grpSpPr>
          <a:xfrm>
            <a:off x="3925720" y="3611356"/>
            <a:ext cx="4537560" cy="369332"/>
            <a:chOff x="3925720" y="3611356"/>
            <a:chExt cx="4537560" cy="369332"/>
          </a:xfrm>
        </p:grpSpPr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3102D994-0592-9C8E-D6F7-BCC0ADD2CD75}"/>
                </a:ext>
              </a:extLst>
            </p:cNvPr>
            <p:cNvCxnSpPr>
              <a:cxnSpLocks/>
              <a:stCxn id="27" idx="1"/>
            </p:cNvCxnSpPr>
            <p:nvPr/>
          </p:nvCxnSpPr>
          <p:spPr>
            <a:xfrm>
              <a:off x="3925720" y="3796022"/>
              <a:ext cx="4537560" cy="3818"/>
            </a:xfrm>
            <a:prstGeom prst="straightConnector1">
              <a:avLst/>
            </a:prstGeom>
            <a:ln w="38100">
              <a:solidFill>
                <a:srgbClr val="2C177E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E210A15-0D31-D8DD-FE9E-ECDC849C1286}"/>
                </a:ext>
              </a:extLst>
            </p:cNvPr>
            <p:cNvSpPr/>
            <p:nvPr/>
          </p:nvSpPr>
          <p:spPr>
            <a:xfrm>
              <a:off x="6035044" y="3688081"/>
              <a:ext cx="350510" cy="2464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B2F8F8D-261C-380A-7413-D33995ABF8D6}"/>
                </a:ext>
              </a:extLst>
            </p:cNvPr>
            <p:cNvSpPr txBox="1"/>
            <p:nvPr/>
          </p:nvSpPr>
          <p:spPr>
            <a:xfrm>
              <a:off x="3925720" y="3611356"/>
              <a:ext cx="453756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2C177E"/>
                  </a:solidFill>
                  <a:latin typeface="Cambria" panose="02040503050406030204" pitchFamily="18" charset="0"/>
                </a:rPr>
                <a:t>S0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30869D3-8F98-EA37-AC69-FBBA3B2F0E5A}"/>
              </a:ext>
            </a:extLst>
          </p:cNvPr>
          <p:cNvGrpSpPr/>
          <p:nvPr/>
        </p:nvGrpSpPr>
        <p:grpSpPr>
          <a:xfrm>
            <a:off x="3184038" y="3863351"/>
            <a:ext cx="5279242" cy="369332"/>
            <a:chOff x="3184038" y="3611356"/>
            <a:chExt cx="5279242" cy="369332"/>
          </a:xfrm>
        </p:grpSpPr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38AF12ED-D9DD-F931-68F6-A24AA47A53C5}"/>
                </a:ext>
              </a:extLst>
            </p:cNvPr>
            <p:cNvCxnSpPr>
              <a:cxnSpLocks/>
              <a:stCxn id="36" idx="1"/>
            </p:cNvCxnSpPr>
            <p:nvPr/>
          </p:nvCxnSpPr>
          <p:spPr>
            <a:xfrm>
              <a:off x="3184038" y="3796022"/>
              <a:ext cx="5279242" cy="3818"/>
            </a:xfrm>
            <a:prstGeom prst="straightConnector1">
              <a:avLst/>
            </a:prstGeom>
            <a:ln w="38100">
              <a:solidFill>
                <a:srgbClr val="5D1592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143BEEA2-ADA2-20C6-7FA4-DCB22E0D3AA3}"/>
                </a:ext>
              </a:extLst>
            </p:cNvPr>
            <p:cNvSpPr/>
            <p:nvPr/>
          </p:nvSpPr>
          <p:spPr>
            <a:xfrm>
              <a:off x="5643880" y="3676631"/>
              <a:ext cx="274320" cy="2464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0E6A68F-610D-573C-749A-1A29D1E6AF8B}"/>
                </a:ext>
              </a:extLst>
            </p:cNvPr>
            <p:cNvSpPr txBox="1"/>
            <p:nvPr/>
          </p:nvSpPr>
          <p:spPr>
            <a:xfrm>
              <a:off x="3184038" y="3611356"/>
              <a:ext cx="52792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5D1592"/>
                  </a:solidFill>
                  <a:latin typeface="Cambria" panose="02040503050406030204" pitchFamily="18" charset="0"/>
                </a:rPr>
                <a:t>S1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0DA862E1-3EE0-6447-1F63-B94C360427B0}"/>
              </a:ext>
            </a:extLst>
          </p:cNvPr>
          <p:cNvGrpSpPr/>
          <p:nvPr/>
        </p:nvGrpSpPr>
        <p:grpSpPr>
          <a:xfrm>
            <a:off x="1645920" y="4119164"/>
            <a:ext cx="6134858" cy="369332"/>
            <a:chOff x="3139440" y="3611356"/>
            <a:chExt cx="6134858" cy="369332"/>
          </a:xfrm>
        </p:grpSpPr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D05C8BC5-9B36-233F-DEC7-0290AA35DE11}"/>
                </a:ext>
              </a:extLst>
            </p:cNvPr>
            <p:cNvCxnSpPr>
              <a:cxnSpLocks/>
              <a:stCxn id="41" idx="1"/>
              <a:endCxn id="41" idx="3"/>
            </p:cNvCxnSpPr>
            <p:nvPr/>
          </p:nvCxnSpPr>
          <p:spPr>
            <a:xfrm>
              <a:off x="3139440" y="3796022"/>
              <a:ext cx="6134858" cy="0"/>
            </a:xfrm>
            <a:prstGeom prst="straightConnector1">
              <a:avLst/>
            </a:prstGeom>
            <a:ln w="38100">
              <a:solidFill>
                <a:srgbClr val="85239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F9F941FA-003F-D8C3-DE68-401D96D5588C}"/>
                </a:ext>
              </a:extLst>
            </p:cNvPr>
            <p:cNvSpPr/>
            <p:nvPr/>
          </p:nvSpPr>
          <p:spPr>
            <a:xfrm>
              <a:off x="6065520" y="3676631"/>
              <a:ext cx="294640" cy="2464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D6C4D809-D0CE-1A6A-CD27-A2560C74F8C8}"/>
                </a:ext>
              </a:extLst>
            </p:cNvPr>
            <p:cNvSpPr txBox="1"/>
            <p:nvPr/>
          </p:nvSpPr>
          <p:spPr>
            <a:xfrm>
              <a:off x="3139440" y="3611356"/>
              <a:ext cx="61348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852390"/>
                  </a:solidFill>
                  <a:latin typeface="Cambria" panose="02040503050406030204" pitchFamily="18" charset="0"/>
                </a:rPr>
                <a:t>S2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8E9771DC-FFB7-3BB9-F191-644A78507BCD}"/>
              </a:ext>
            </a:extLst>
          </p:cNvPr>
          <p:cNvGrpSpPr/>
          <p:nvPr/>
        </p:nvGrpSpPr>
        <p:grpSpPr>
          <a:xfrm>
            <a:off x="2406642" y="4374977"/>
            <a:ext cx="6056638" cy="369332"/>
            <a:chOff x="3217660" y="3611356"/>
            <a:chExt cx="6056638" cy="369332"/>
          </a:xfrm>
        </p:grpSpPr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897E820C-7EDE-5067-550E-E7B3F00BD382}"/>
                </a:ext>
              </a:extLst>
            </p:cNvPr>
            <p:cNvCxnSpPr>
              <a:cxnSpLocks/>
              <a:stCxn id="48" idx="1"/>
              <a:endCxn id="48" idx="3"/>
            </p:cNvCxnSpPr>
            <p:nvPr/>
          </p:nvCxnSpPr>
          <p:spPr>
            <a:xfrm>
              <a:off x="3217660" y="3796022"/>
              <a:ext cx="6056638" cy="0"/>
            </a:xfrm>
            <a:prstGeom prst="straightConnector1">
              <a:avLst/>
            </a:prstGeom>
            <a:ln w="38100">
              <a:solidFill>
                <a:srgbClr val="AD4882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5F670835-6B10-86A0-2CEE-CEB0290E6263}"/>
                </a:ext>
              </a:extLst>
            </p:cNvPr>
            <p:cNvSpPr/>
            <p:nvPr/>
          </p:nvSpPr>
          <p:spPr>
            <a:xfrm>
              <a:off x="6065520" y="3676631"/>
              <a:ext cx="294640" cy="2464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FF6F2250-9709-B64C-5AE1-C1CD26817807}"/>
                </a:ext>
              </a:extLst>
            </p:cNvPr>
            <p:cNvSpPr txBox="1"/>
            <p:nvPr/>
          </p:nvSpPr>
          <p:spPr>
            <a:xfrm>
              <a:off x="3217660" y="3611356"/>
              <a:ext cx="60566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AD4882"/>
                  </a:solidFill>
                  <a:latin typeface="Cambria" panose="02040503050406030204" pitchFamily="18" charset="0"/>
                </a:rPr>
                <a:t>S3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F8F0B49B-2BD1-7F04-AE15-6DD2835C5C26}"/>
              </a:ext>
            </a:extLst>
          </p:cNvPr>
          <p:cNvGrpSpPr/>
          <p:nvPr/>
        </p:nvGrpSpPr>
        <p:grpSpPr>
          <a:xfrm>
            <a:off x="1645920" y="4606299"/>
            <a:ext cx="6817360" cy="369332"/>
            <a:chOff x="3139440" y="3611356"/>
            <a:chExt cx="6817360" cy="369332"/>
          </a:xfrm>
        </p:grpSpPr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1206A3F6-1795-ABE9-DC59-402FA7A7383D}"/>
                </a:ext>
              </a:extLst>
            </p:cNvPr>
            <p:cNvCxnSpPr>
              <a:cxnSpLocks/>
              <a:stCxn id="52" idx="1"/>
              <a:endCxn id="52" idx="3"/>
            </p:cNvCxnSpPr>
            <p:nvPr/>
          </p:nvCxnSpPr>
          <p:spPr>
            <a:xfrm>
              <a:off x="3139440" y="3796022"/>
              <a:ext cx="6817360" cy="0"/>
            </a:xfrm>
            <a:prstGeom prst="straightConnector1">
              <a:avLst/>
            </a:prstGeom>
            <a:ln w="38100">
              <a:solidFill>
                <a:srgbClr val="CF7073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6247453E-A080-8D79-99BA-7E9CFA828384}"/>
                </a:ext>
              </a:extLst>
            </p:cNvPr>
            <p:cNvSpPr/>
            <p:nvPr/>
          </p:nvSpPr>
          <p:spPr>
            <a:xfrm>
              <a:off x="6360160" y="3676631"/>
              <a:ext cx="387862" cy="2464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F7073"/>
                </a:solidFill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B2677F43-2119-C313-5862-E68F40233C88}"/>
                </a:ext>
              </a:extLst>
            </p:cNvPr>
            <p:cNvSpPr txBox="1"/>
            <p:nvPr/>
          </p:nvSpPr>
          <p:spPr>
            <a:xfrm>
              <a:off x="3139440" y="3611356"/>
              <a:ext cx="68173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CF7073"/>
                  </a:solidFill>
                  <a:latin typeface="Cambria" panose="02040503050406030204" pitchFamily="18" charset="0"/>
                </a:rPr>
                <a:t>S4</a:t>
              </a:r>
            </a:p>
          </p:txBody>
        </p: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DBF4ED3D-F362-446C-C41A-082A5D7A018C}"/>
              </a:ext>
            </a:extLst>
          </p:cNvPr>
          <p:cNvSpPr txBox="1"/>
          <p:nvPr/>
        </p:nvSpPr>
        <p:spPr>
          <a:xfrm>
            <a:off x="538203" y="3229731"/>
            <a:ext cx="7793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solidFill>
                  <a:srgbClr val="C00000"/>
                </a:solidFill>
                <a:latin typeface="Cambria" panose="02040503050406030204" pitchFamily="18" charset="0"/>
              </a:rPr>
              <a:t>Worst</a:t>
            </a:r>
          </a:p>
          <a:p>
            <a:pPr algn="r"/>
            <a:r>
              <a:rPr lang="en-US" dirty="0" err="1">
                <a:solidFill>
                  <a:srgbClr val="C00000"/>
                </a:solidFill>
                <a:latin typeface="Cambria" panose="02040503050406030204" pitchFamily="18" charset="0"/>
              </a:rPr>
              <a:t>HC</a:t>
            </a:r>
            <a:r>
              <a:rPr lang="en-US" baseline="-25000" dirty="0" err="1">
                <a:solidFill>
                  <a:srgbClr val="C00000"/>
                </a:solidFill>
                <a:latin typeface="Cambria" panose="02040503050406030204" pitchFamily="18" charset="0"/>
              </a:rPr>
              <a:t>first</a:t>
            </a:r>
            <a:endParaRPr lang="en-US" baseline="-25000" dirty="0">
              <a:solidFill>
                <a:srgbClr val="C00000"/>
              </a:solidFill>
              <a:latin typeface="Cambria" panose="02040503050406030204" pitchFamily="18" charset="0"/>
            </a:endParaRPr>
          </a:p>
        </p:txBody>
      </p:sp>
      <p:cxnSp>
        <p:nvCxnSpPr>
          <p:cNvPr id="57" name="Elbow Connector 56">
            <a:extLst>
              <a:ext uri="{FF2B5EF4-FFF2-40B4-BE49-F238E27FC236}">
                <a16:creationId xmlns:a16="http://schemas.microsoft.com/office/drawing/2014/main" id="{F3C65C0D-EE4D-394E-AA49-6939395914CE}"/>
              </a:ext>
            </a:extLst>
          </p:cNvPr>
          <p:cNvCxnSpPr>
            <a:cxnSpLocks/>
            <a:stCxn id="55" idx="3"/>
            <a:endCxn id="58" idx="2"/>
          </p:cNvCxnSpPr>
          <p:nvPr/>
        </p:nvCxnSpPr>
        <p:spPr>
          <a:xfrm flipV="1">
            <a:off x="1317583" y="3212847"/>
            <a:ext cx="306739" cy="340050"/>
          </a:xfrm>
          <a:prstGeom prst="bentConnector2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9440D2D2-CDE7-17BF-D465-26AAD44EF81F}"/>
              </a:ext>
            </a:extLst>
          </p:cNvPr>
          <p:cNvSpPr/>
          <p:nvPr/>
        </p:nvSpPr>
        <p:spPr>
          <a:xfrm>
            <a:off x="1402081" y="2986591"/>
            <a:ext cx="444482" cy="2262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931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8" grpId="0"/>
      <p:bldP spid="9" grpId="0" animBg="1"/>
      <p:bldP spid="5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777CE4-44AD-57A0-AF04-CF1A4BF27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200" dirty="0"/>
              <a:t>Spatial Variation in the Minimum Hammer Count </a:t>
            </a:r>
            <a:br>
              <a:rPr lang="en-US" sz="3200" dirty="0"/>
            </a:br>
            <a:r>
              <a:rPr lang="en-US" sz="3200" dirty="0"/>
              <a:t>to Induce the First Bitflip across DRAM Rows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52C171-56F8-932C-3F1E-DB596A1E9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4DB569-D0DD-E326-CF90-F6046B5E1A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074776"/>
            <a:ext cx="7772400" cy="470844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F5669CE-5B88-4470-87AF-80A57FF5441E}"/>
              </a:ext>
            </a:extLst>
          </p:cNvPr>
          <p:cNvSpPr txBox="1"/>
          <p:nvPr/>
        </p:nvSpPr>
        <p:spPr>
          <a:xfrm>
            <a:off x="2116991" y="5708132"/>
            <a:ext cx="5998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Minimum Hammer Count to Induce the First Bitflip (</a:t>
            </a:r>
            <a:r>
              <a:rPr lang="en-US" dirty="0" err="1">
                <a:latin typeface="Cambria" panose="02040503050406030204" pitchFamily="18" charset="0"/>
              </a:rPr>
              <a:t>HC</a:t>
            </a:r>
            <a:r>
              <a:rPr lang="en-US" baseline="-25000" dirty="0" err="1">
                <a:latin typeface="Cambria" panose="02040503050406030204" pitchFamily="18" charset="0"/>
              </a:rPr>
              <a:t>first</a:t>
            </a:r>
            <a:r>
              <a:rPr lang="en-US" dirty="0">
                <a:latin typeface="Cambria" panose="02040503050406030204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4531898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AB4F4D-387B-60FE-5E62-1985FA5A03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60F686-16F3-F0C6-7BD5-9F95C438B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200" dirty="0"/>
              <a:t>Spatial Variation in the Minimum Hammer Count </a:t>
            </a:r>
            <a:br>
              <a:rPr lang="en-US" sz="3200" dirty="0"/>
            </a:br>
            <a:r>
              <a:rPr lang="en-US" sz="3200" dirty="0"/>
              <a:t>to Induce the First Bitflip across DRAM Rows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2A0645-604E-600C-FE25-2D4F061241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704D40-7B0A-3C14-02D1-7FAE8D5902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074776"/>
            <a:ext cx="7772400" cy="470844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3070686-9EE6-A92A-D998-4167A4094A2D}"/>
              </a:ext>
            </a:extLst>
          </p:cNvPr>
          <p:cNvSpPr txBox="1"/>
          <p:nvPr/>
        </p:nvSpPr>
        <p:spPr>
          <a:xfrm>
            <a:off x="2116991" y="5708132"/>
            <a:ext cx="5998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Minimum Hammer Count to Induce the First Bitflip (</a:t>
            </a:r>
            <a:r>
              <a:rPr lang="en-US" dirty="0" err="1">
                <a:latin typeface="Cambria" panose="02040503050406030204" pitchFamily="18" charset="0"/>
              </a:rPr>
              <a:t>HC</a:t>
            </a:r>
            <a:r>
              <a:rPr lang="en-US" baseline="-25000" dirty="0" err="1">
                <a:latin typeface="Cambria" panose="02040503050406030204" pitchFamily="18" charset="0"/>
              </a:rPr>
              <a:t>first</a:t>
            </a:r>
            <a:r>
              <a:rPr lang="en-US" dirty="0">
                <a:latin typeface="Cambria" panose="02040503050406030204" pitchFamily="18" charset="0"/>
              </a:rPr>
              <a:t>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862E094-C3B7-DC15-4A98-7B33D57E9CB3}"/>
              </a:ext>
            </a:extLst>
          </p:cNvPr>
          <p:cNvSpPr/>
          <p:nvPr/>
        </p:nvSpPr>
        <p:spPr>
          <a:xfrm>
            <a:off x="0" y="1074776"/>
            <a:ext cx="9144000" cy="5297449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Clr>
                <a:schemeClr val="tx1"/>
              </a:buClr>
              <a:buNone/>
            </a:pPr>
            <a:endParaRPr lang="en-US" sz="4400" b="1" dirty="0">
              <a:solidFill>
                <a:srgbClr val="C00000"/>
              </a:solidFill>
              <a:latin typeface="Cambria" panose="02040503050406030204" pitchFamily="18" charset="0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CAD4C21F-FA08-FA1D-45B6-343DBB60650F}"/>
              </a:ext>
            </a:extLst>
          </p:cNvPr>
          <p:cNvSpPr/>
          <p:nvPr/>
        </p:nvSpPr>
        <p:spPr>
          <a:xfrm>
            <a:off x="0" y="2865297"/>
            <a:ext cx="9143999" cy="1127403"/>
          </a:xfrm>
          <a:prstGeom prst="roundRect">
            <a:avLst>
              <a:gd name="adj" fmla="val 0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The minimum hammer count to induce the first bitflip </a:t>
            </a:r>
          </a:p>
          <a:p>
            <a:pPr algn="ctr"/>
            <a:r>
              <a:rPr lang="en-US" sz="2400" b="1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significantly varies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 </a:t>
            </a:r>
            <a:r>
              <a:rPr lang="en-US" sz="2400" b="1" dirty="0">
                <a:solidFill>
                  <a:schemeClr val="accent5">
                    <a:lumMod val="50000"/>
                  </a:schemeClr>
                </a:solidFill>
                <a:latin typeface="Cambria" panose="02040503050406030204" pitchFamily="18" charset="0"/>
              </a:rPr>
              <a:t>across rows 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in a DRAM bank</a:t>
            </a:r>
          </a:p>
        </p:txBody>
      </p:sp>
    </p:spTree>
    <p:extLst>
      <p:ext uri="{BB962C8B-B14F-4D97-AF65-F5344CB8AC3E}">
        <p14:creationId xmlns:p14="http://schemas.microsoft.com/office/powerpoint/2010/main" val="3901711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C3599-84F2-10A5-97A1-9EC9D4FB5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Isolation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5399FF-BBC9-B21D-F01D-6A1EE605F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985F6BD-734D-C3C6-2722-094231D39CBD}"/>
              </a:ext>
            </a:extLst>
          </p:cNvPr>
          <p:cNvSpPr/>
          <p:nvPr/>
        </p:nvSpPr>
        <p:spPr>
          <a:xfrm>
            <a:off x="1014352" y="1351385"/>
            <a:ext cx="1537898" cy="2260879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6414BA1-417F-69A2-1D3E-1149DC65DF8F}"/>
              </a:ext>
            </a:extLst>
          </p:cNvPr>
          <p:cNvSpPr txBox="1"/>
          <p:nvPr/>
        </p:nvSpPr>
        <p:spPr>
          <a:xfrm>
            <a:off x="1277392" y="3558838"/>
            <a:ext cx="1011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Memory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3395B7D-FAAD-3102-57C8-4CE58A868FA9}"/>
              </a:ext>
            </a:extLst>
          </p:cNvPr>
          <p:cNvGrpSpPr/>
          <p:nvPr/>
        </p:nvGrpSpPr>
        <p:grpSpPr>
          <a:xfrm>
            <a:off x="117068" y="1554115"/>
            <a:ext cx="2435182" cy="441105"/>
            <a:chOff x="2905767" y="1641790"/>
            <a:chExt cx="2435182" cy="441105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5753ABF1-E257-D306-1996-3C7FFBC34D69}"/>
                </a:ext>
              </a:extLst>
            </p:cNvPr>
            <p:cNvCxnSpPr>
              <a:cxnSpLocks/>
              <a:endCxn id="11" idx="1"/>
            </p:cNvCxnSpPr>
            <p:nvPr/>
          </p:nvCxnSpPr>
          <p:spPr>
            <a:xfrm>
              <a:off x="2919297" y="2012493"/>
              <a:ext cx="883753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DDA3AA1-07D8-1F1F-EA76-0EC92C2C7D89}"/>
                </a:ext>
              </a:extLst>
            </p:cNvPr>
            <p:cNvSpPr txBox="1"/>
            <p:nvPr/>
          </p:nvSpPr>
          <p:spPr>
            <a:xfrm>
              <a:off x="2905767" y="1641790"/>
              <a:ext cx="8098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ambria" panose="02040503050406030204" pitchFamily="18" charset="0"/>
                </a:rPr>
                <a:t>access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2D8B643-9A39-3A86-0167-29E34FE461B8}"/>
                </a:ext>
              </a:extLst>
            </p:cNvPr>
            <p:cNvSpPr/>
            <p:nvPr/>
          </p:nvSpPr>
          <p:spPr>
            <a:xfrm>
              <a:off x="3803050" y="1942091"/>
              <a:ext cx="1537899" cy="140804"/>
            </a:xfrm>
            <a:prstGeom prst="rect">
              <a:avLst/>
            </a:prstGeom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mbria" panose="02040503050406030204" pitchFamily="18" charset="0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C6721DE-9B2A-5C65-D09A-1053524BDAD0}"/>
              </a:ext>
            </a:extLst>
          </p:cNvPr>
          <p:cNvGrpSpPr/>
          <p:nvPr/>
        </p:nvGrpSpPr>
        <p:grpSpPr>
          <a:xfrm>
            <a:off x="1063693" y="2019548"/>
            <a:ext cx="1455666" cy="1114193"/>
            <a:chOff x="2539202" y="2120319"/>
            <a:chExt cx="1455666" cy="1114193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A36494A6-AEE8-BC64-3752-701ADBE5FC07}"/>
                </a:ext>
              </a:extLst>
            </p:cNvPr>
            <p:cNvSpPr/>
            <p:nvPr/>
          </p:nvSpPr>
          <p:spPr>
            <a:xfrm>
              <a:off x="3903428" y="2120319"/>
              <a:ext cx="91440" cy="91440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rgbClr val="59000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0C5C54A1-7F33-156E-460F-5ED2B84E3DCF}"/>
                </a:ext>
              </a:extLst>
            </p:cNvPr>
            <p:cNvCxnSpPr>
              <a:cxnSpLocks/>
              <a:stCxn id="16" idx="1"/>
              <a:endCxn id="19" idx="0"/>
            </p:cNvCxnSpPr>
            <p:nvPr/>
          </p:nvCxnSpPr>
          <p:spPr>
            <a:xfrm flipH="1">
              <a:off x="2960485" y="2133710"/>
              <a:ext cx="956334" cy="232338"/>
            </a:xfrm>
            <a:prstGeom prst="line">
              <a:avLst/>
            </a:prstGeom>
            <a:ln w="38100">
              <a:solidFill>
                <a:srgbClr val="59000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A79DEF79-343A-8401-8A27-57969A012CC2}"/>
                </a:ext>
              </a:extLst>
            </p:cNvPr>
            <p:cNvSpPr/>
            <p:nvPr/>
          </p:nvSpPr>
          <p:spPr>
            <a:xfrm>
              <a:off x="2539202" y="2366048"/>
              <a:ext cx="842566" cy="86846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rgbClr val="59000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7A2BBE3B-3DFC-2EDD-12FC-EC09F2C60288}"/>
                </a:ext>
              </a:extLst>
            </p:cNvPr>
            <p:cNvCxnSpPr>
              <a:cxnSpLocks/>
              <a:stCxn id="16" idx="5"/>
              <a:endCxn id="19" idx="5"/>
            </p:cNvCxnSpPr>
            <p:nvPr/>
          </p:nvCxnSpPr>
          <p:spPr>
            <a:xfrm flipH="1">
              <a:off x="3258377" y="2198368"/>
              <a:ext cx="723100" cy="908960"/>
            </a:xfrm>
            <a:prstGeom prst="line">
              <a:avLst/>
            </a:prstGeom>
            <a:ln w="38100">
              <a:solidFill>
                <a:srgbClr val="59000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430C988-C678-1834-25A1-C3A7FF4D016A}"/>
                </a:ext>
              </a:extLst>
            </p:cNvPr>
            <p:cNvSpPr txBox="1"/>
            <p:nvPr/>
          </p:nvSpPr>
          <p:spPr>
            <a:xfrm>
              <a:off x="2575603" y="2597405"/>
              <a:ext cx="7697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ambria" panose="02040503050406030204" pitchFamily="18" charset="0"/>
                </a:rPr>
                <a:t>1 </a:t>
              </a:r>
              <a:r>
                <a:rPr lang="en-US" dirty="0">
                  <a:latin typeface="Cambria" panose="02040503050406030204" pitchFamily="18" charset="0"/>
                  <a:sym typeface="Wingdings" pitchFamily="2" charset="2"/>
                </a:rPr>
                <a:t> 0</a:t>
              </a:r>
              <a:endParaRPr lang="en-US" dirty="0">
                <a:latin typeface="Cambria" panose="02040503050406030204" pitchFamily="18" charset="0"/>
              </a:endParaRPr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C232D5EA-AA9E-486B-BC35-946064F59467}"/>
              </a:ext>
            </a:extLst>
          </p:cNvPr>
          <p:cNvSpPr/>
          <p:nvPr/>
        </p:nvSpPr>
        <p:spPr>
          <a:xfrm>
            <a:off x="0" y="4465561"/>
            <a:ext cx="9144000" cy="109049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59000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en-US" sz="2400" b="1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An access 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to one memory address</a:t>
            </a:r>
          </a:p>
          <a:p>
            <a:pPr marL="0" indent="0" algn="ctr">
              <a:buNone/>
            </a:pP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should not have </a:t>
            </a:r>
            <a:r>
              <a:rPr lang="en-US" sz="2400" b="1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unintended side effects </a:t>
            </a:r>
          </a:p>
          <a:p>
            <a:pPr marL="0" indent="0" algn="ctr">
              <a:buNone/>
            </a:pP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on data stored in </a:t>
            </a:r>
            <a:r>
              <a:rPr lang="en-US" sz="2400" b="1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other addresses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64FF364-809F-ECD1-7FFE-9AA12A5A86B7}"/>
              </a:ext>
            </a:extLst>
          </p:cNvPr>
          <p:cNvGrpSpPr/>
          <p:nvPr/>
        </p:nvGrpSpPr>
        <p:grpSpPr>
          <a:xfrm>
            <a:off x="2882176" y="2902716"/>
            <a:ext cx="4137045" cy="525108"/>
            <a:chOff x="566600" y="3874553"/>
            <a:chExt cx="4137045" cy="525108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F797431-F4D1-3CB8-4D1E-6A7945027974}"/>
                </a:ext>
              </a:extLst>
            </p:cNvPr>
            <p:cNvSpPr txBox="1"/>
            <p:nvPr/>
          </p:nvSpPr>
          <p:spPr>
            <a:xfrm>
              <a:off x="1189541" y="3885473"/>
              <a:ext cx="351410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rgbClr val="7030A0"/>
                  </a:solidFill>
                  <a:latin typeface="Cambria" panose="02040503050406030204" pitchFamily="18" charset="0"/>
                </a:rPr>
                <a:t>Leak</a:t>
              </a:r>
              <a:r>
                <a:rPr lang="en-US" sz="2400" dirty="0">
                  <a:latin typeface="Cambria" panose="02040503050406030204" pitchFamily="18" charset="0"/>
                </a:rPr>
                <a:t> Private Information</a:t>
              </a:r>
            </a:p>
          </p:txBody>
        </p: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C4C321B2-D9CD-135B-B883-F165112FD3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5160" t="-2443" r="19464" b="43881"/>
            <a:stretch/>
          </p:blipFill>
          <p:spPr>
            <a:xfrm>
              <a:off x="566600" y="3874553"/>
              <a:ext cx="576426" cy="525108"/>
            </a:xfrm>
            <a:prstGeom prst="rect">
              <a:avLst/>
            </a:prstGeom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D44E49CE-FD1E-A3C5-5C5F-0A8E7D0A75AA}"/>
              </a:ext>
            </a:extLst>
          </p:cNvPr>
          <p:cNvGrpSpPr/>
          <p:nvPr/>
        </p:nvGrpSpPr>
        <p:grpSpPr>
          <a:xfrm>
            <a:off x="2882176" y="3700660"/>
            <a:ext cx="3834553" cy="576426"/>
            <a:chOff x="340844" y="5156327"/>
            <a:chExt cx="3834553" cy="576426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0A13570-E4C1-1A0A-B152-BA2D79990A91}"/>
                </a:ext>
              </a:extLst>
            </p:cNvPr>
            <p:cNvSpPr txBox="1"/>
            <p:nvPr/>
          </p:nvSpPr>
          <p:spPr>
            <a:xfrm>
              <a:off x="969711" y="5188150"/>
              <a:ext cx="320568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rgbClr val="C00000"/>
                  </a:solidFill>
                  <a:latin typeface="Cambria" panose="02040503050406030204" pitchFamily="18" charset="0"/>
                </a:rPr>
                <a:t>Take Over </a:t>
              </a:r>
              <a:r>
                <a:rPr lang="en-US" sz="2400" dirty="0">
                  <a:latin typeface="Cambria" panose="02040503050406030204" pitchFamily="18" charset="0"/>
                </a:rPr>
                <a:t>a Computer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F1247F55-4D96-B3AD-A305-D6D5E08E12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0844" y="5156327"/>
              <a:ext cx="576426" cy="576426"/>
            </a:xfrm>
            <a:prstGeom prst="rect">
              <a:avLst/>
            </a:prstGeom>
          </p:spPr>
        </p:pic>
      </p:grpSp>
      <p:pic>
        <p:nvPicPr>
          <p:cNvPr id="43" name="Picture 4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365634B9-8836-912B-021D-31205FC9C5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02020" y="1043251"/>
            <a:ext cx="1097280" cy="1116874"/>
          </a:xfrm>
          <a:prstGeom prst="rect">
            <a:avLst/>
          </a:prstGeom>
        </p:spPr>
      </p:pic>
      <p:grpSp>
        <p:nvGrpSpPr>
          <p:cNvPr id="44" name="Group 43">
            <a:extLst>
              <a:ext uri="{FF2B5EF4-FFF2-40B4-BE49-F238E27FC236}">
                <a16:creationId xmlns:a16="http://schemas.microsoft.com/office/drawing/2014/main" id="{9F72E63A-97C3-BBDD-2DD8-925489371044}"/>
              </a:ext>
            </a:extLst>
          </p:cNvPr>
          <p:cNvGrpSpPr/>
          <p:nvPr/>
        </p:nvGrpSpPr>
        <p:grpSpPr>
          <a:xfrm>
            <a:off x="2940597" y="1276078"/>
            <a:ext cx="4037133" cy="501265"/>
            <a:chOff x="-151583" y="1633323"/>
            <a:chExt cx="4037133" cy="501265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A9C2FE5-C4D1-1EAA-0BB9-EA2A59CFD0E8}"/>
                </a:ext>
              </a:extLst>
            </p:cNvPr>
            <p:cNvSpPr txBox="1"/>
            <p:nvPr/>
          </p:nvSpPr>
          <p:spPr>
            <a:xfrm>
              <a:off x="400813" y="1653122"/>
              <a:ext cx="348473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ambria" panose="02040503050406030204" pitchFamily="18" charset="0"/>
                </a:rPr>
                <a:t>Data</a:t>
              </a:r>
              <a:r>
                <a:rPr lang="en-US" sz="2400" b="1" dirty="0">
                  <a:solidFill>
                    <a:srgbClr val="7030A0"/>
                  </a:solidFill>
                  <a:latin typeface="Cambria" panose="02040503050406030204" pitchFamily="18" charset="0"/>
                </a:rPr>
                <a:t> </a:t>
              </a:r>
              <a:r>
                <a:rPr lang="en-US" sz="2400" b="1" dirty="0">
                  <a:solidFill>
                    <a:srgbClr val="C00000"/>
                  </a:solidFill>
                  <a:latin typeface="Cambria" panose="02040503050406030204" pitchFamily="18" charset="0"/>
                </a:rPr>
                <a:t>Loss</a:t>
              </a:r>
              <a:r>
                <a:rPr lang="en-US" sz="2400" b="1" dirty="0">
                  <a:solidFill>
                    <a:srgbClr val="7030A0"/>
                  </a:solidFill>
                  <a:latin typeface="Cambria" panose="02040503050406030204" pitchFamily="18" charset="0"/>
                </a:rPr>
                <a:t> </a:t>
              </a:r>
              <a:r>
                <a:rPr lang="en-US" sz="2400" dirty="0">
                  <a:latin typeface="Cambria" panose="02040503050406030204" pitchFamily="18" charset="0"/>
                </a:rPr>
                <a:t>or </a:t>
              </a:r>
              <a:r>
                <a:rPr lang="en-US" sz="2400" b="1" dirty="0">
                  <a:solidFill>
                    <a:srgbClr val="C00000"/>
                  </a:solidFill>
                  <a:latin typeface="Cambria" panose="02040503050406030204" pitchFamily="18" charset="0"/>
                </a:rPr>
                <a:t>Corruption</a:t>
              </a:r>
              <a:endParaRPr lang="en-US" sz="2400" dirty="0">
                <a:solidFill>
                  <a:srgbClr val="C00000"/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46" name="Lightning Bolt 45">
              <a:extLst>
                <a:ext uri="{FF2B5EF4-FFF2-40B4-BE49-F238E27FC236}">
                  <a16:creationId xmlns:a16="http://schemas.microsoft.com/office/drawing/2014/main" id="{D606FD37-FAB3-CF5A-E5CA-CA57CBE0B14C}"/>
                </a:ext>
              </a:extLst>
            </p:cNvPr>
            <p:cNvSpPr/>
            <p:nvPr/>
          </p:nvSpPr>
          <p:spPr>
            <a:xfrm>
              <a:off x="-151583" y="1633323"/>
              <a:ext cx="225009" cy="501265"/>
            </a:xfrm>
            <a:prstGeom prst="lightningBol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093DB8F9-F68E-2D21-401A-CFC1AA1C3EEC}"/>
              </a:ext>
            </a:extLst>
          </p:cNvPr>
          <p:cNvSpPr txBox="1"/>
          <p:nvPr/>
        </p:nvSpPr>
        <p:spPr>
          <a:xfrm>
            <a:off x="3505117" y="2139460"/>
            <a:ext cx="51908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mbria" panose="02040503050406030204" pitchFamily="18" charset="0"/>
              </a:rPr>
              <a:t>Compromise Application </a:t>
            </a:r>
            <a:r>
              <a:rPr lang="en-US" sz="2400" b="1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Correctness</a:t>
            </a:r>
          </a:p>
        </p:txBody>
      </p:sp>
      <p:pic>
        <p:nvPicPr>
          <p:cNvPr id="48" name="Picture 47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2BE35695-B8DA-2838-6F24-717FFB5522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46281" y="1854013"/>
            <a:ext cx="1280160" cy="1090507"/>
          </a:xfrm>
          <a:prstGeom prst="rect">
            <a:avLst/>
          </a:prstGeom>
        </p:spPr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id="{540B9B6B-F6E3-65C4-C379-6C9CDC4BD2F8}"/>
              </a:ext>
            </a:extLst>
          </p:cNvPr>
          <p:cNvSpPr/>
          <p:nvPr/>
        </p:nvSpPr>
        <p:spPr>
          <a:xfrm>
            <a:off x="-12350" y="5703536"/>
            <a:ext cx="9144000" cy="581885"/>
          </a:xfrm>
          <a:prstGeom prst="rect">
            <a:avLst/>
          </a:prstGeom>
          <a:solidFill>
            <a:srgbClr val="C00000">
              <a:alpha val="23137"/>
            </a:srgbClr>
          </a:solidFill>
          <a:ln>
            <a:solidFill>
              <a:srgbClr val="59000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Memory isolation is </a:t>
            </a:r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difficult in modern memory chips</a:t>
            </a:r>
          </a:p>
        </p:txBody>
      </p:sp>
    </p:spTree>
    <p:extLst>
      <p:ext uri="{BB962C8B-B14F-4D97-AF65-F5344CB8AC3E}">
        <p14:creationId xmlns:p14="http://schemas.microsoft.com/office/powerpoint/2010/main" val="1062759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47" grpId="0"/>
      <p:bldP spid="49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B0D56-526A-4FD7-FDD0-157C5CC26C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More Detailed Information in the Extended Version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647D6C-3CDC-2CC3-0702-CEA8E2221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2A6747-A01E-F77A-F24D-FBA516DBC1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8740" y="1104533"/>
            <a:ext cx="6446520" cy="4648933"/>
          </a:xfrm>
          <a:prstGeom prst="rect">
            <a:avLst/>
          </a:prstGeom>
        </p:spPr>
      </p:pic>
      <p:sp>
        <p:nvSpPr>
          <p:cNvPr id="6" name="TextBox 5">
            <a:hlinkClick r:id="rId3"/>
            <a:extLst>
              <a:ext uri="{FF2B5EF4-FFF2-40B4-BE49-F238E27FC236}">
                <a16:creationId xmlns:a16="http://schemas.microsoft.com/office/drawing/2014/main" id="{7292D693-79E6-FA2A-E19F-D00426EED5B4}"/>
              </a:ext>
            </a:extLst>
          </p:cNvPr>
          <p:cNvSpPr txBox="1"/>
          <p:nvPr/>
        </p:nvSpPr>
        <p:spPr>
          <a:xfrm>
            <a:off x="461073" y="5785884"/>
            <a:ext cx="8221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defTabSz="914400">
              <a:defRPr/>
            </a:pPr>
            <a:r>
              <a:rPr lang="en-US" sz="2800" i="0" u="sng" dirty="0">
                <a:solidFill>
                  <a:schemeClr val="accent1">
                    <a:lumMod val="75000"/>
                  </a:schemeClr>
                </a:solidFill>
                <a:effectLst/>
                <a:latin typeface="Cambria" panose="02040503050406030204" pitchFamily="18" charset="0"/>
                <a:hlinkClick r:id="rId3"/>
              </a:rPr>
              <a:t>https://</a:t>
            </a:r>
            <a:r>
              <a:rPr lang="en-US" sz="2800" i="0" u="sng" dirty="0" err="1">
                <a:solidFill>
                  <a:schemeClr val="accent1">
                    <a:lumMod val="75000"/>
                  </a:schemeClr>
                </a:solidFill>
                <a:effectLst/>
                <a:latin typeface="Cambria" panose="02040503050406030204" pitchFamily="18" charset="0"/>
                <a:hlinkClick r:id="rId3"/>
              </a:rPr>
              <a:t>arxiv.org</a:t>
            </a:r>
            <a:r>
              <a:rPr lang="en-US" sz="2800" i="0" u="sng" dirty="0">
                <a:solidFill>
                  <a:schemeClr val="accent1">
                    <a:lumMod val="75000"/>
                  </a:schemeClr>
                </a:solidFill>
                <a:effectLst/>
                <a:latin typeface="Cambria" panose="02040503050406030204" pitchFamily="18" charset="0"/>
                <a:hlinkClick r:id="rId3"/>
              </a:rPr>
              <a:t>/pdf/2402.18652.pdf</a:t>
            </a:r>
            <a:endParaRPr lang="en-US" sz="2800" u="sng" dirty="0">
              <a:solidFill>
                <a:schemeClr val="accent1">
                  <a:lumMod val="75000"/>
                </a:schemeClr>
              </a:solidFill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12613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9864D8-C971-E93D-0D8A-D0E0F1CC6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Regularity in Spatial Variation of DRAM Read Disturbance across DRAM Rows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9792CE-CF3F-FCE5-9927-B429CB969B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EDAA347-6D4B-D667-69AB-B80D5FAF8F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89" t="1078" b="10461"/>
          <a:stretch/>
        </p:blipFill>
        <p:spPr>
          <a:xfrm>
            <a:off x="869585" y="1505577"/>
            <a:ext cx="7404830" cy="3474720"/>
          </a:xfrm>
          <a:prstGeom prst="rect">
            <a:avLst/>
          </a:prstGeom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6ED1A00B-7DF5-7195-8796-ACB4DA495F4A}"/>
              </a:ext>
            </a:extLst>
          </p:cNvPr>
          <p:cNvSpPr/>
          <p:nvPr/>
        </p:nvSpPr>
        <p:spPr>
          <a:xfrm>
            <a:off x="-4" y="5414561"/>
            <a:ext cx="9143999" cy="998291"/>
          </a:xfrm>
          <a:prstGeom prst="roundRect">
            <a:avLst>
              <a:gd name="adj" fmla="val 0"/>
            </a:avLst>
          </a:prstGeom>
          <a:solidFill>
            <a:srgbClr val="DCE6F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The minimum hammer count to induce the first bitflip </a:t>
            </a:r>
          </a:p>
          <a:p>
            <a:pPr algn="ctr"/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irregularly varies 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with respect to row’s location in DRAM bank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97AB78-1B71-2E3E-67A9-C300499AA368}"/>
              </a:ext>
            </a:extLst>
          </p:cNvPr>
          <p:cNvSpPr txBox="1"/>
          <p:nvPr/>
        </p:nvSpPr>
        <p:spPr>
          <a:xfrm rot="16200000">
            <a:off x="-1463707" y="3005169"/>
            <a:ext cx="4107521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The minimum hammer count</a:t>
            </a:r>
          </a:p>
          <a:p>
            <a:pPr algn="ctr"/>
            <a:r>
              <a:rPr lang="en-US" dirty="0">
                <a:latin typeface="Cambria" panose="02040503050406030204" pitchFamily="18" charset="0"/>
              </a:rPr>
              <a:t>to induce the first bitflip (</a:t>
            </a:r>
            <a:r>
              <a:rPr lang="en-US" dirty="0" err="1">
                <a:latin typeface="Cambria" panose="02040503050406030204" pitchFamily="18" charset="0"/>
              </a:rPr>
              <a:t>HC</a:t>
            </a:r>
            <a:r>
              <a:rPr lang="en-US" baseline="-25000" dirty="0" err="1">
                <a:latin typeface="Cambria" panose="02040503050406030204" pitchFamily="18" charset="0"/>
              </a:rPr>
              <a:t>first</a:t>
            </a:r>
            <a:r>
              <a:rPr lang="en-US" dirty="0">
                <a:latin typeface="Cambria" panose="02040503050406030204" pitchFamily="18" charset="0"/>
              </a:rPr>
              <a:t>)</a:t>
            </a:r>
            <a:endParaRPr lang="en-US" sz="1600" baseline="-25000" dirty="0">
              <a:latin typeface="Cambria" panose="020405030504060302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2862810-F3EE-FA10-5ED0-94FB8F8E7A13}"/>
              </a:ext>
            </a:extLst>
          </p:cNvPr>
          <p:cNvSpPr txBox="1"/>
          <p:nvPr/>
        </p:nvSpPr>
        <p:spPr>
          <a:xfrm>
            <a:off x="1987422" y="4980297"/>
            <a:ext cx="617686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DRAM Row Address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69340EC-B69D-924A-41FD-B87259980EA4}"/>
              </a:ext>
            </a:extLst>
          </p:cNvPr>
          <p:cNvSpPr/>
          <p:nvPr/>
        </p:nvSpPr>
        <p:spPr>
          <a:xfrm>
            <a:off x="1676400" y="1690243"/>
            <a:ext cx="6248400" cy="29198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9C9CDB9-8EA4-3CA3-716E-CB09D64457C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89" t="1078" b="10461"/>
          <a:stretch/>
        </p:blipFill>
        <p:spPr>
          <a:xfrm>
            <a:off x="869580" y="1505577"/>
            <a:ext cx="7404830" cy="347472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BD0B643-84FD-F828-4369-CA07AF538680}"/>
              </a:ext>
            </a:extLst>
          </p:cNvPr>
          <p:cNvSpPr txBox="1"/>
          <p:nvPr/>
        </p:nvSpPr>
        <p:spPr>
          <a:xfrm>
            <a:off x="1853229" y="1320911"/>
            <a:ext cx="5734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ambria" panose="02040503050406030204" pitchFamily="18" charset="0"/>
              </a:rPr>
              <a:t>No visible regularity in </a:t>
            </a:r>
            <a:r>
              <a:rPr lang="en-US" dirty="0" err="1">
                <a:solidFill>
                  <a:srgbClr val="C00000"/>
                </a:solidFill>
                <a:latin typeface="Cambria" panose="02040503050406030204" pitchFamily="18" charset="0"/>
              </a:rPr>
              <a:t>HC</a:t>
            </a:r>
            <a:r>
              <a:rPr lang="en-US" baseline="-25000" dirty="0" err="1">
                <a:solidFill>
                  <a:srgbClr val="C00000"/>
                </a:solidFill>
                <a:latin typeface="Cambria" panose="02040503050406030204" pitchFamily="18" charset="0"/>
              </a:rPr>
              <a:t>first</a:t>
            </a:r>
            <a:r>
              <a:rPr lang="en-US" dirty="0">
                <a:solidFill>
                  <a:srgbClr val="C00000"/>
                </a:solidFill>
                <a:latin typeface="Cambria" panose="02040503050406030204" pitchFamily="18" charset="0"/>
              </a:rPr>
              <a:t> based on the row’s location</a:t>
            </a:r>
          </a:p>
        </p:txBody>
      </p:sp>
    </p:spTree>
    <p:extLst>
      <p:ext uri="{BB962C8B-B14F-4D97-AF65-F5344CB8AC3E}">
        <p14:creationId xmlns:p14="http://schemas.microsoft.com/office/powerpoint/2010/main" val="2863091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3" grpId="0" animBg="1"/>
      <p:bldP spid="13" grpId="0" animBg="1"/>
      <p:bldP spid="17" grpId="0" animBg="1"/>
      <p:bldP spid="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A8A608-9768-549B-9FB1-EF946C858E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D7B6A-0CDD-1736-F4CA-1E263D87D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Regularity in Spatial Variation of DRAM Read Disturbance across DRAM Rows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70CDDA-0040-6297-9B5E-585E9B79A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C8496F-5CFB-3762-14E7-6F8F676174A5}"/>
              </a:ext>
            </a:extLst>
          </p:cNvPr>
          <p:cNvSpPr txBox="1"/>
          <p:nvPr/>
        </p:nvSpPr>
        <p:spPr>
          <a:xfrm>
            <a:off x="1987422" y="4980297"/>
            <a:ext cx="617686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DRAM Row Address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DEB398-754A-57BB-766C-94F1DAE8C5FE}"/>
              </a:ext>
            </a:extLst>
          </p:cNvPr>
          <p:cNvSpPr txBox="1"/>
          <p:nvPr/>
        </p:nvSpPr>
        <p:spPr>
          <a:xfrm rot="16200000">
            <a:off x="-1463707" y="3005169"/>
            <a:ext cx="4107521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The minimum hammer count </a:t>
            </a:r>
          </a:p>
          <a:p>
            <a:pPr algn="ctr"/>
            <a:r>
              <a:rPr lang="en-US" dirty="0">
                <a:latin typeface="Cambria" panose="02040503050406030204" pitchFamily="18" charset="0"/>
              </a:rPr>
              <a:t>to induce the first bitflip (</a:t>
            </a:r>
            <a:r>
              <a:rPr lang="en-US" dirty="0" err="1">
                <a:latin typeface="Cambria" panose="02040503050406030204" pitchFamily="18" charset="0"/>
              </a:rPr>
              <a:t>HC</a:t>
            </a:r>
            <a:r>
              <a:rPr lang="en-US" baseline="-25000" dirty="0" err="1">
                <a:latin typeface="Cambria" panose="02040503050406030204" pitchFamily="18" charset="0"/>
              </a:rPr>
              <a:t>first</a:t>
            </a:r>
            <a:r>
              <a:rPr lang="en-US" dirty="0">
                <a:latin typeface="Cambria" panose="02040503050406030204" pitchFamily="18" charset="0"/>
              </a:rPr>
              <a:t>)</a:t>
            </a:r>
            <a:endParaRPr lang="en-US" sz="1600" baseline="-25000" dirty="0">
              <a:latin typeface="Cambria" panose="020405030504060302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4DBF44-6900-4265-DF6A-8BB78B5E41A9}"/>
              </a:ext>
            </a:extLst>
          </p:cNvPr>
          <p:cNvSpPr txBox="1"/>
          <p:nvPr/>
        </p:nvSpPr>
        <p:spPr>
          <a:xfrm>
            <a:off x="1827829" y="1287385"/>
            <a:ext cx="5734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ambria" panose="02040503050406030204" pitchFamily="18" charset="0"/>
              </a:rPr>
              <a:t>No visible regularity in </a:t>
            </a:r>
            <a:r>
              <a:rPr lang="en-US" dirty="0" err="1">
                <a:solidFill>
                  <a:srgbClr val="C00000"/>
                </a:solidFill>
                <a:latin typeface="Cambria" panose="02040503050406030204" pitchFamily="18" charset="0"/>
              </a:rPr>
              <a:t>HC</a:t>
            </a:r>
            <a:r>
              <a:rPr lang="en-US" baseline="-25000" dirty="0" err="1">
                <a:solidFill>
                  <a:srgbClr val="C00000"/>
                </a:solidFill>
                <a:latin typeface="Cambria" panose="02040503050406030204" pitchFamily="18" charset="0"/>
              </a:rPr>
              <a:t>first</a:t>
            </a:r>
            <a:r>
              <a:rPr lang="en-US" dirty="0">
                <a:solidFill>
                  <a:srgbClr val="C00000"/>
                </a:solidFill>
                <a:latin typeface="Cambria" panose="02040503050406030204" pitchFamily="18" charset="0"/>
              </a:rPr>
              <a:t> based on the row’s location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EDA27760-A11A-DACE-FBA2-110EA7A526BC}"/>
              </a:ext>
            </a:extLst>
          </p:cNvPr>
          <p:cNvSpPr/>
          <p:nvPr/>
        </p:nvSpPr>
        <p:spPr>
          <a:xfrm>
            <a:off x="-4" y="5414561"/>
            <a:ext cx="9143999" cy="998291"/>
          </a:xfrm>
          <a:prstGeom prst="roundRect">
            <a:avLst>
              <a:gd name="adj" fmla="val 0"/>
            </a:avLst>
          </a:prstGeom>
          <a:solidFill>
            <a:srgbClr val="DCE6F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The minimum hammer count to induce the first bitflip </a:t>
            </a:r>
          </a:p>
          <a:p>
            <a:pPr algn="ctr"/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irregularly varies 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with respect to row’s location in DRAM bank</a:t>
            </a:r>
          </a:p>
        </p:txBody>
      </p:sp>
      <p:pic>
        <p:nvPicPr>
          <p:cNvPr id="5" name="Picture 4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83804F62-977E-F1B6-B309-ADBF2B3546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857" b="10386"/>
          <a:stretch/>
        </p:blipFill>
        <p:spPr>
          <a:xfrm>
            <a:off x="947427" y="1591626"/>
            <a:ext cx="7249146" cy="3474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594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5C4C37-DD4D-3BE0-C3E2-FBBF1FDC26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044C3-5590-FD20-67A8-7DE67B401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Regularity in Spatial Variation of DRAM Read Disturbance across DRAM Rows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88627A-FE6A-4D0E-19B7-88F5B0676A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F77FAF-A5E3-6C27-8F20-DF1B664BDF8C}"/>
              </a:ext>
            </a:extLst>
          </p:cNvPr>
          <p:cNvSpPr txBox="1"/>
          <p:nvPr/>
        </p:nvSpPr>
        <p:spPr>
          <a:xfrm>
            <a:off x="1987422" y="4980297"/>
            <a:ext cx="617686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DRAM Row Address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2E6612-E4ED-3218-A674-B0E1D57DB7A9}"/>
              </a:ext>
            </a:extLst>
          </p:cNvPr>
          <p:cNvSpPr txBox="1"/>
          <p:nvPr/>
        </p:nvSpPr>
        <p:spPr>
          <a:xfrm rot="16200000">
            <a:off x="-1463707" y="3005169"/>
            <a:ext cx="4107521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The minimum hammer count </a:t>
            </a:r>
          </a:p>
          <a:p>
            <a:pPr algn="ctr"/>
            <a:r>
              <a:rPr lang="en-US" dirty="0">
                <a:latin typeface="Cambria" panose="02040503050406030204" pitchFamily="18" charset="0"/>
              </a:rPr>
              <a:t>to induce the first bitflip (</a:t>
            </a:r>
            <a:r>
              <a:rPr lang="en-US" dirty="0" err="1">
                <a:latin typeface="Cambria" panose="02040503050406030204" pitchFamily="18" charset="0"/>
              </a:rPr>
              <a:t>HC</a:t>
            </a:r>
            <a:r>
              <a:rPr lang="en-US" baseline="-25000" dirty="0" err="1">
                <a:latin typeface="Cambria" panose="02040503050406030204" pitchFamily="18" charset="0"/>
              </a:rPr>
              <a:t>first</a:t>
            </a:r>
            <a:r>
              <a:rPr lang="en-US" dirty="0">
                <a:latin typeface="Cambria" panose="02040503050406030204" pitchFamily="18" charset="0"/>
              </a:rPr>
              <a:t>)</a:t>
            </a:r>
            <a:endParaRPr lang="en-US" sz="1600" baseline="-25000" dirty="0">
              <a:latin typeface="Cambria" panose="020405030504060302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3243D8-F3B1-7020-B2EE-6155A8A4E905}"/>
              </a:ext>
            </a:extLst>
          </p:cNvPr>
          <p:cNvSpPr txBox="1"/>
          <p:nvPr/>
        </p:nvSpPr>
        <p:spPr>
          <a:xfrm>
            <a:off x="1827829" y="1287385"/>
            <a:ext cx="5734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ambria" panose="02040503050406030204" pitchFamily="18" charset="0"/>
              </a:rPr>
              <a:t>No visible regularity in </a:t>
            </a:r>
            <a:r>
              <a:rPr lang="en-US" dirty="0" err="1">
                <a:solidFill>
                  <a:srgbClr val="C00000"/>
                </a:solidFill>
                <a:latin typeface="Cambria" panose="02040503050406030204" pitchFamily="18" charset="0"/>
              </a:rPr>
              <a:t>HC</a:t>
            </a:r>
            <a:r>
              <a:rPr lang="en-US" baseline="-25000" dirty="0" err="1">
                <a:solidFill>
                  <a:srgbClr val="C00000"/>
                </a:solidFill>
                <a:latin typeface="Cambria" panose="02040503050406030204" pitchFamily="18" charset="0"/>
              </a:rPr>
              <a:t>first</a:t>
            </a:r>
            <a:r>
              <a:rPr lang="en-US" dirty="0">
                <a:solidFill>
                  <a:srgbClr val="C00000"/>
                </a:solidFill>
                <a:latin typeface="Cambria" panose="02040503050406030204" pitchFamily="18" charset="0"/>
              </a:rPr>
              <a:t> based on the row’s location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1D500725-8725-BF03-CDB3-076E211C6FC4}"/>
              </a:ext>
            </a:extLst>
          </p:cNvPr>
          <p:cNvSpPr/>
          <p:nvPr/>
        </p:nvSpPr>
        <p:spPr>
          <a:xfrm>
            <a:off x="-4" y="5414561"/>
            <a:ext cx="9143999" cy="998291"/>
          </a:xfrm>
          <a:prstGeom prst="roundRect">
            <a:avLst>
              <a:gd name="adj" fmla="val 0"/>
            </a:avLst>
          </a:prstGeom>
          <a:solidFill>
            <a:srgbClr val="DCE6F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The minimum hammer count to induce the first bitflip </a:t>
            </a:r>
          </a:p>
          <a:p>
            <a:pPr algn="ctr"/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irregularly varies 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with respect to row’s location in DRAM bank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DA71BD-F3CA-E7D6-6A97-3AF486DEC0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428" t="657" b="10729"/>
          <a:stretch/>
        </p:blipFill>
        <p:spPr>
          <a:xfrm>
            <a:off x="933611" y="1600589"/>
            <a:ext cx="7276779" cy="3383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4302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054C61-1BB7-1E7F-C342-5DFE881711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13728B3C-CCBE-D6CC-211B-5FA3077820D5}"/>
              </a:ext>
            </a:extLst>
          </p:cNvPr>
          <p:cNvSpPr/>
          <p:nvPr/>
        </p:nvSpPr>
        <p:spPr>
          <a:xfrm>
            <a:off x="-2" y="4946307"/>
            <a:ext cx="9143999" cy="6480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latin typeface="Cambria" panose="02040503050406030204" pitchFamily="18" charset="0"/>
              </a:rPr>
              <a:t>Performance Evaluation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3297087-709E-8F33-5A9A-33A83A9F7B38}"/>
              </a:ext>
            </a:extLst>
          </p:cNvPr>
          <p:cNvSpPr/>
          <p:nvPr/>
        </p:nvSpPr>
        <p:spPr>
          <a:xfrm>
            <a:off x="0" y="891107"/>
            <a:ext cx="9143999" cy="6480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solidFill>
                  <a:schemeClr val="bg1"/>
                </a:solidFill>
                <a:latin typeface="Cambria" panose="02040503050406030204" pitchFamily="18" charset="0"/>
              </a:rPr>
              <a:t>Problem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48A229-D5EC-02FF-7867-6C5686C0D5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70467"/>
          </a:xfrm>
        </p:spPr>
        <p:txBody>
          <a:bodyPr/>
          <a:lstStyle/>
          <a:p>
            <a:r>
              <a:rPr lang="en-US" sz="3600" b="1" dirty="0"/>
              <a:t>Outline</a:t>
            </a:r>
          </a:p>
        </p:txBody>
      </p:sp>
      <p:sp>
        <p:nvSpPr>
          <p:cNvPr id="6" name="Content Placeholder 5" hidden="1">
            <a:extLst>
              <a:ext uri="{FF2B5EF4-FFF2-40B4-BE49-F238E27FC236}">
                <a16:creationId xmlns:a16="http://schemas.microsoft.com/office/drawing/2014/main" id="{9A7AAEF5-637B-356E-99DE-6158D496A9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313" y="1038366"/>
            <a:ext cx="8592679" cy="5148882"/>
          </a:xfrm>
        </p:spPr>
        <p:txBody>
          <a:bodyPr>
            <a:normAutofit fontScale="92500" lnSpcReduction="10000"/>
          </a:bodyPr>
          <a:lstStyle/>
          <a:p>
            <a:pPr marL="0" indent="0">
              <a:lnSpc>
                <a:spcPct val="200000"/>
              </a:lnSpc>
              <a:spcBef>
                <a:spcPts val="700"/>
              </a:spcBef>
              <a:buNone/>
            </a:pPr>
            <a:r>
              <a:rPr lang="en-US">
                <a:solidFill>
                  <a:srgbClr val="BFBFBF"/>
                </a:solidFill>
              </a:rPr>
              <a:t>Motivation and Goal</a:t>
            </a:r>
          </a:p>
          <a:p>
            <a:pPr marL="0" indent="0">
              <a:lnSpc>
                <a:spcPct val="200000"/>
              </a:lnSpc>
              <a:spcBef>
                <a:spcPts val="700"/>
              </a:spcBef>
              <a:buNone/>
            </a:pPr>
            <a:r>
              <a:rPr lang="en-US">
                <a:solidFill>
                  <a:srgbClr val="BFBFBF"/>
                </a:solidFill>
              </a:rPr>
              <a:t>Experimental Methodology</a:t>
            </a:r>
          </a:p>
          <a:p>
            <a:pPr marL="0" indent="0">
              <a:lnSpc>
                <a:spcPct val="200000"/>
              </a:lnSpc>
              <a:spcBef>
                <a:spcPts val="700"/>
              </a:spcBef>
              <a:buNone/>
            </a:pPr>
            <a:r>
              <a:rPr lang="en-US">
                <a:solidFill>
                  <a:srgbClr val="BFBFBF"/>
                </a:solidFill>
              </a:rPr>
              <a:t>Temperature Analysis</a:t>
            </a:r>
          </a:p>
          <a:p>
            <a:pPr marL="0" indent="0">
              <a:lnSpc>
                <a:spcPct val="200000"/>
              </a:lnSpc>
              <a:spcBef>
                <a:spcPts val="700"/>
              </a:spcBef>
              <a:buNone/>
            </a:pPr>
            <a:r>
              <a:rPr lang="en-US">
                <a:solidFill>
                  <a:srgbClr val="BFBFBF"/>
                </a:solidFill>
              </a:rPr>
              <a:t>Aggressor Row Active Time Analysis</a:t>
            </a:r>
          </a:p>
          <a:p>
            <a:pPr marL="0" indent="0">
              <a:lnSpc>
                <a:spcPct val="200000"/>
              </a:lnSpc>
              <a:spcBef>
                <a:spcPts val="700"/>
              </a:spcBef>
              <a:buNone/>
            </a:pPr>
            <a:r>
              <a:rPr lang="en-US">
                <a:solidFill>
                  <a:srgbClr val="BFBFBF"/>
                </a:solidFill>
              </a:rPr>
              <a:t>Spatial Variation Analysis</a:t>
            </a:r>
          </a:p>
          <a:p>
            <a:pPr marL="0" indent="0">
              <a:lnSpc>
                <a:spcPct val="200000"/>
              </a:lnSpc>
              <a:spcBef>
                <a:spcPts val="700"/>
              </a:spcBef>
              <a:buNone/>
            </a:pPr>
            <a:r>
              <a:rPr lang="en-US">
                <a:solidFill>
                  <a:srgbClr val="BFBFBF"/>
                </a:solidFill>
              </a:rPr>
              <a:t>Implications on Attacks and Defenses</a:t>
            </a:r>
          </a:p>
          <a:p>
            <a:pPr marL="0" indent="0">
              <a:lnSpc>
                <a:spcPct val="200000"/>
              </a:lnSpc>
              <a:spcBef>
                <a:spcPts val="700"/>
              </a:spcBef>
              <a:buNone/>
            </a:pPr>
            <a:r>
              <a:rPr lang="en-US">
                <a:solidFill>
                  <a:srgbClr val="BFBFBF"/>
                </a:solidFill>
              </a:rPr>
              <a:t>Conclusions</a:t>
            </a:r>
          </a:p>
          <a:p>
            <a:pPr marL="0" indent="0">
              <a:lnSpc>
                <a:spcPct val="200000"/>
              </a:lnSpc>
              <a:buNone/>
            </a:pPr>
            <a:endParaRPr lang="en-US">
              <a:solidFill>
                <a:srgbClr val="BFBFBF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12523F8-4986-C459-EFB0-22BFA7F9E62C}"/>
              </a:ext>
            </a:extLst>
          </p:cNvPr>
          <p:cNvSpPr/>
          <p:nvPr/>
        </p:nvSpPr>
        <p:spPr>
          <a:xfrm>
            <a:off x="-2" y="1702147"/>
            <a:ext cx="9143999" cy="6480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latin typeface="Cambria" panose="02040503050406030204" pitchFamily="18" charset="0"/>
              </a:rPr>
              <a:t>Our Goal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C07F098-CC47-0F06-2B17-9664239BB275}"/>
              </a:ext>
            </a:extLst>
          </p:cNvPr>
          <p:cNvSpPr/>
          <p:nvPr/>
        </p:nvSpPr>
        <p:spPr>
          <a:xfrm>
            <a:off x="-1" y="3324227"/>
            <a:ext cx="9144001" cy="648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latin typeface="Cambria" panose="02040503050406030204" pitchFamily="18" charset="0"/>
              </a:rPr>
              <a:t>Spatial Variation Analysis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628C8DB-0AA3-8914-612D-429A6B029FA8}"/>
              </a:ext>
            </a:extLst>
          </p:cNvPr>
          <p:cNvSpPr/>
          <p:nvPr/>
        </p:nvSpPr>
        <p:spPr>
          <a:xfrm>
            <a:off x="-1" y="4135267"/>
            <a:ext cx="9144001" cy="6480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 err="1">
                <a:latin typeface="Cambria" panose="02040503050406030204" pitchFamily="18" charset="0"/>
              </a:rPr>
              <a:t>Svärd</a:t>
            </a:r>
            <a:r>
              <a:rPr lang="en-US" sz="2800" dirty="0">
                <a:latin typeface="Cambria" panose="02040503050406030204" pitchFamily="18" charset="0"/>
              </a:rPr>
              <a:t>: Spatial Variation-Aware Read Disturbance Defenses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A8056B5-2569-DC91-1ED0-222BC1868082}"/>
              </a:ext>
            </a:extLst>
          </p:cNvPr>
          <p:cNvSpPr/>
          <p:nvPr/>
        </p:nvSpPr>
        <p:spPr>
          <a:xfrm>
            <a:off x="0" y="5757347"/>
            <a:ext cx="9144000" cy="6480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latin typeface="Cambria" panose="02040503050406030204" pitchFamily="18" charset="0"/>
              </a:rPr>
              <a:t>Conclusion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71D368D-FB1B-1786-2EB7-D41241BFC74A}"/>
              </a:ext>
            </a:extLst>
          </p:cNvPr>
          <p:cNvSpPr/>
          <p:nvPr/>
        </p:nvSpPr>
        <p:spPr>
          <a:xfrm>
            <a:off x="0" y="2513187"/>
            <a:ext cx="9144000" cy="6480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latin typeface="Cambria" panose="02040503050406030204" pitchFamily="18" charset="0"/>
              </a:rPr>
              <a:t>Experimental Characterization of Real DRAM Chips</a:t>
            </a:r>
          </a:p>
        </p:txBody>
      </p:sp>
    </p:spTree>
    <p:extLst>
      <p:ext uri="{BB962C8B-B14F-4D97-AF65-F5344CB8AC3E}">
        <p14:creationId xmlns:p14="http://schemas.microsoft.com/office/powerpoint/2010/main" val="33712753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0A808F-9899-7698-C3DB-C51D9B7D96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7BE2BC-AD31-53A1-19B4-DADFC6D0DD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965201"/>
            <a:ext cx="9143999" cy="4772211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</a:pPr>
            <a:r>
              <a:rPr lang="en-US" sz="2000" b="1" dirty="0">
                <a:solidFill>
                  <a:srgbClr val="7030A0"/>
                </a:solidFill>
              </a:rPr>
              <a:t>Predictability of 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</a:pPr>
            <a:r>
              <a:rPr lang="en-US" sz="2000" dirty="0">
                <a:solidFill>
                  <a:srgbClr val="7030A0"/>
                </a:solidFill>
              </a:rPr>
              <a:t>a DRAM row’s read disturbance vulnerability </a:t>
            </a:r>
          </a:p>
          <a:p>
            <a:pPr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</a:pPr>
            <a:r>
              <a:rPr lang="en-US" sz="2000" dirty="0">
                <a:solidFill>
                  <a:srgbClr val="7030A0"/>
                </a:solidFill>
              </a:rPr>
              <a:t>based on the row’s spatial features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</a:pPr>
            <a:r>
              <a:rPr lang="en-US" dirty="0">
                <a:solidFill>
                  <a:srgbClr val="7030A0"/>
                </a:solidFill>
              </a:rPr>
              <a:t>bank address bits 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</a:pPr>
            <a:r>
              <a:rPr lang="en-US" dirty="0">
                <a:solidFill>
                  <a:srgbClr val="7030A0"/>
                </a:solidFill>
              </a:rPr>
              <a:t>subarray address bits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</a:pPr>
            <a:r>
              <a:rPr lang="en-US" dirty="0">
                <a:solidFill>
                  <a:srgbClr val="7030A0"/>
                </a:solidFill>
              </a:rPr>
              <a:t>row address bits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dirty="0">
                <a:solidFill>
                  <a:srgbClr val="7030A0"/>
                </a:solidFill>
              </a:rPr>
              <a:t>row’s distance to local row buffer</a:t>
            </a:r>
            <a:endParaRPr lang="en-US" b="1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None/>
            </a:pPr>
            <a:r>
              <a:rPr lang="en-US" sz="2000" b="1" dirty="0">
                <a:solidFill>
                  <a:schemeClr val="accent2">
                    <a:lumMod val="75000"/>
                  </a:schemeClr>
                </a:solidFill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</a:pPr>
            <a:r>
              <a:rPr lang="en-US" sz="2000" dirty="0">
                <a:solidFill>
                  <a:schemeClr val="accent2">
                    <a:lumMod val="75000"/>
                  </a:schemeClr>
                </a:solidFill>
              </a:rPr>
              <a:t>Cluster DRAM rows into 15 bins based on each row’s </a:t>
            </a:r>
            <a:br>
              <a:rPr lang="en-US" sz="2000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US" sz="2000" dirty="0">
                <a:solidFill>
                  <a:schemeClr val="accent2">
                    <a:lumMod val="75000"/>
                  </a:schemeClr>
                </a:solidFill>
              </a:rPr>
              <a:t>minimum hammer count to induce the first bitflip (</a:t>
            </a:r>
            <a:r>
              <a:rPr lang="en-US" sz="2000" dirty="0" err="1">
                <a:solidFill>
                  <a:schemeClr val="accent2">
                    <a:lumMod val="75000"/>
                  </a:schemeClr>
                </a:solidFill>
              </a:rPr>
              <a:t>HC</a:t>
            </a:r>
            <a:r>
              <a:rPr lang="en-US" sz="2000" baseline="-25000" dirty="0" err="1">
                <a:solidFill>
                  <a:schemeClr val="accent2">
                    <a:lumMod val="75000"/>
                  </a:schemeClr>
                </a:solidFill>
              </a:rPr>
              <a:t>first</a:t>
            </a:r>
            <a:r>
              <a:rPr lang="en-US" sz="2000" dirty="0">
                <a:solidFill>
                  <a:schemeClr val="accent2">
                    <a:lumMod val="75000"/>
                  </a:schemeClr>
                </a:solidFill>
              </a:rPr>
              <a:t>)</a:t>
            </a:r>
          </a:p>
          <a:p>
            <a:pPr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</a:pPr>
            <a:r>
              <a:rPr lang="en-US" sz="2000" dirty="0">
                <a:solidFill>
                  <a:schemeClr val="accent2">
                    <a:lumMod val="75000"/>
                  </a:schemeClr>
                </a:solidFill>
              </a:rPr>
              <a:t>Predict whether a row is in a cluster or not based on each spatial feature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 dirty="0">
                <a:solidFill>
                  <a:schemeClr val="accent2">
                    <a:lumMod val="75000"/>
                  </a:schemeClr>
                </a:solidFill>
              </a:rPr>
              <a:t>Measure the F1 score for each spatial feature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2000" b="1" dirty="0">
                <a:solidFill>
                  <a:schemeClr val="accent2">
                    <a:lumMod val="75000"/>
                  </a:schemeClr>
                </a:solidFill>
              </a:rPr>
              <a:t>Key Result: </a:t>
            </a:r>
            <a:r>
              <a:rPr lang="en-US" sz="2000" dirty="0">
                <a:solidFill>
                  <a:schemeClr val="accent2">
                    <a:lumMod val="75000"/>
                  </a:schemeClr>
                </a:solidFill>
              </a:rPr>
              <a:t>Only a few spatial features have F1 scores &gt; 0.7 only for Mfr. S </a:t>
            </a: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D3667938-C339-4B3B-71AC-C60CD37E2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6C2683-0D41-1E45-8714-724CB2570654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6577C5E7-7B0F-7E3C-A22B-F4D5D7051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Predictability of Spatial Variation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CFD5CE4B-DF2A-21F7-615B-A37F79EE524A}"/>
              </a:ext>
            </a:extLst>
          </p:cNvPr>
          <p:cNvSpPr/>
          <p:nvPr/>
        </p:nvSpPr>
        <p:spPr>
          <a:xfrm>
            <a:off x="0" y="5499957"/>
            <a:ext cx="9144000" cy="893257"/>
          </a:xfrm>
          <a:prstGeom prst="roundRect">
            <a:avLst>
              <a:gd name="adj" fmla="val 0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No good prediction observed between a row’s </a:t>
            </a:r>
            <a:br>
              <a:rPr lang="en-US" sz="2400" dirty="0">
                <a:solidFill>
                  <a:schemeClr val="bg1"/>
                </a:solidFill>
                <a:latin typeface="Cambria" panose="02040503050406030204" pitchFamily="18" charset="0"/>
              </a:rPr>
            </a:br>
            <a:r>
              <a:rPr lang="en-US" sz="2400" b="1" dirty="0">
                <a:solidFill>
                  <a:srgbClr val="0070C0"/>
                </a:solidFill>
                <a:latin typeface="Cambria" panose="02040503050406030204" pitchFamily="18" charset="0"/>
              </a:rPr>
              <a:t>spatial features 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&amp; </a:t>
            </a:r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read disturbance vulnerability</a:t>
            </a:r>
          </a:p>
        </p:txBody>
      </p:sp>
    </p:spTree>
    <p:extLst>
      <p:ext uri="{BB962C8B-B14F-4D97-AF65-F5344CB8AC3E}">
        <p14:creationId xmlns:p14="http://schemas.microsoft.com/office/powerpoint/2010/main" val="1371202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EE215D-1773-8810-6522-FAE9351E58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9AB5B-4A3B-4961-41BF-63F94C3DDC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Key Takeaway from Real Chip Experiments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700ABE-66DA-5849-AD45-3CF220295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8840624-FDCA-327A-41E8-4FEED2FE5B98}"/>
              </a:ext>
            </a:extLst>
          </p:cNvPr>
          <p:cNvSpPr/>
          <p:nvPr/>
        </p:nvSpPr>
        <p:spPr>
          <a:xfrm>
            <a:off x="0" y="2389909"/>
            <a:ext cx="9144000" cy="2078182"/>
          </a:xfrm>
          <a:prstGeom prst="roundRect">
            <a:avLst>
              <a:gd name="adj" fmla="val 0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tx1"/>
              </a:buClr>
            </a:pPr>
            <a:r>
              <a:rPr lang="en-US" sz="3200" dirty="0">
                <a:solidFill>
                  <a:schemeClr val="tx1"/>
                </a:solidFill>
                <a:latin typeface="Cambria" panose="02040503050406030204" pitchFamily="18" charset="0"/>
              </a:rPr>
              <a:t>Read disturbance vulnerability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  <a:latin typeface="Cambria" panose="02040503050406030204" pitchFamily="18" charset="0"/>
              </a:rPr>
              <a:t> </a:t>
            </a:r>
            <a:r>
              <a:rPr lang="en-US" sz="3200" dirty="0">
                <a:solidFill>
                  <a:schemeClr val="tx1"/>
                </a:solidFill>
                <a:latin typeface="Cambria" panose="02040503050406030204" pitchFamily="18" charset="0"/>
              </a:rPr>
              <a:t>varies</a:t>
            </a:r>
          </a:p>
          <a:p>
            <a:pPr algn="ctr">
              <a:buClr>
                <a:schemeClr val="tx1"/>
              </a:buClr>
            </a:pPr>
            <a:r>
              <a:rPr lang="en-US" sz="3200" b="1" dirty="0">
                <a:solidFill>
                  <a:srgbClr val="00B050"/>
                </a:solidFill>
                <a:latin typeface="Cambria" panose="02040503050406030204" pitchFamily="18" charset="0"/>
              </a:rPr>
              <a:t>significantly</a:t>
            </a:r>
            <a:r>
              <a:rPr lang="en-US" sz="3200" dirty="0">
                <a:latin typeface="Cambria" panose="02040503050406030204" pitchFamily="18" charset="0"/>
              </a:rPr>
              <a:t> </a:t>
            </a:r>
            <a:r>
              <a:rPr lang="en-US" sz="3200" dirty="0">
                <a:solidFill>
                  <a:schemeClr val="tx1"/>
                </a:solidFill>
                <a:latin typeface="Cambria" panose="02040503050406030204" pitchFamily="18" charset="0"/>
              </a:rPr>
              <a:t>and</a:t>
            </a:r>
            <a:r>
              <a:rPr lang="en-US" sz="3200" dirty="0">
                <a:latin typeface="Cambria" panose="02040503050406030204" pitchFamily="18" charset="0"/>
              </a:rPr>
              <a:t> </a:t>
            </a:r>
            <a:r>
              <a:rPr lang="en-US" sz="3200" b="1" dirty="0">
                <a:solidFill>
                  <a:srgbClr val="C00000"/>
                </a:solidFill>
                <a:latin typeface="Cambria" panose="02040503050406030204" pitchFamily="18" charset="0"/>
              </a:rPr>
              <a:t>irregularly</a:t>
            </a:r>
            <a:br>
              <a:rPr lang="en-US" sz="3200" b="1" dirty="0">
                <a:solidFill>
                  <a:srgbClr val="C00000"/>
                </a:solidFill>
                <a:latin typeface="Cambria" panose="02040503050406030204" pitchFamily="18" charset="0"/>
              </a:rPr>
            </a:br>
            <a:r>
              <a:rPr lang="en-US" sz="3200" dirty="0">
                <a:solidFill>
                  <a:schemeClr val="tx1"/>
                </a:solidFill>
                <a:latin typeface="Cambria" panose="02040503050406030204" pitchFamily="18" charset="0"/>
              </a:rPr>
              <a:t>across DRAM rows</a:t>
            </a:r>
          </a:p>
        </p:txBody>
      </p:sp>
    </p:spTree>
    <p:extLst>
      <p:ext uri="{BB962C8B-B14F-4D97-AF65-F5344CB8AC3E}">
        <p14:creationId xmlns:p14="http://schemas.microsoft.com/office/powerpoint/2010/main" val="32178064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74A6B0-E785-9873-978E-0AA26C8D49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8312D-D67B-B7C7-083F-751F6FE57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in the Paper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F7CA82-264E-A87A-F033-8D1074A069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1114425"/>
            <a:ext cx="9143999" cy="5187698"/>
          </a:xfrm>
        </p:spPr>
        <p:txBody>
          <a:bodyPr>
            <a:normAutofit fontScale="92500" lnSpcReduction="20000"/>
          </a:bodyPr>
          <a:lstStyle/>
          <a:p>
            <a:pPr>
              <a:spcAft>
                <a:spcPts val="1200"/>
              </a:spcAft>
            </a:pPr>
            <a:r>
              <a:rPr lang="en-US" dirty="0">
                <a:solidFill>
                  <a:srgbClr val="7030A0"/>
                </a:solidFill>
              </a:rPr>
              <a:t>Spatial variation in read disturbance </a:t>
            </a:r>
            <a:r>
              <a:rPr lang="en-US" b="1" dirty="0">
                <a:solidFill>
                  <a:srgbClr val="7030A0"/>
                </a:solidFill>
              </a:rPr>
              <a:t>bit error rate </a:t>
            </a:r>
            <a:r>
              <a:rPr lang="en-US" dirty="0">
                <a:solidFill>
                  <a:srgbClr val="7030A0"/>
                </a:solidFill>
              </a:rPr>
              <a:t>across rows </a:t>
            </a:r>
            <a:endParaRPr lang="en-US" sz="1900" dirty="0"/>
          </a:p>
          <a:p>
            <a:pPr>
              <a:spcAft>
                <a:spcPts val="1200"/>
              </a:spcAft>
            </a:pPr>
            <a:r>
              <a:rPr lang="en-US" dirty="0"/>
              <a:t>Spatial variation of </a:t>
            </a:r>
            <a:r>
              <a:rPr lang="en-US" b="1" dirty="0" err="1"/>
              <a:t>RowPress</a:t>
            </a:r>
            <a:r>
              <a:rPr lang="en-US" b="1" dirty="0"/>
              <a:t> </a:t>
            </a:r>
            <a:r>
              <a:rPr lang="en-US" dirty="0"/>
              <a:t>across DRAM rows </a:t>
            </a:r>
            <a:endParaRPr lang="en-US" sz="1900" dirty="0"/>
          </a:p>
          <a:p>
            <a:pPr>
              <a:spcAft>
                <a:spcPts val="1200"/>
              </a:spcAft>
            </a:pPr>
            <a:r>
              <a:rPr lang="en-US" b="1" dirty="0">
                <a:solidFill>
                  <a:srgbClr val="002060"/>
                </a:solidFill>
              </a:rPr>
              <a:t>Algorithms and details </a:t>
            </a:r>
            <a:r>
              <a:rPr lang="en-US" dirty="0">
                <a:solidFill>
                  <a:srgbClr val="002060"/>
                </a:solidFill>
              </a:rPr>
              <a:t>of our experiments</a:t>
            </a:r>
            <a:endParaRPr lang="en-US" sz="1900" dirty="0"/>
          </a:p>
          <a:p>
            <a:pPr>
              <a:spcAft>
                <a:spcPts val="1200"/>
              </a:spcAft>
            </a:pPr>
            <a:r>
              <a:rPr lang="en-US" dirty="0">
                <a:solidFill>
                  <a:srgbClr val="C00000"/>
                </a:solidFill>
              </a:rPr>
              <a:t>Reverse-engineering of </a:t>
            </a:r>
            <a:r>
              <a:rPr lang="en-US" b="1" dirty="0">
                <a:solidFill>
                  <a:srgbClr val="C00000"/>
                </a:solidFill>
              </a:rPr>
              <a:t>subarray boundaries </a:t>
            </a:r>
            <a:endParaRPr lang="en-US" dirty="0"/>
          </a:p>
          <a:p>
            <a:pPr>
              <a:spcAft>
                <a:spcPts val="1200"/>
              </a:spcAft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Hardware Complexity Analysis</a:t>
            </a:r>
          </a:p>
          <a:p>
            <a:pPr lvl="1">
              <a:spcAft>
                <a:spcPts val="1200"/>
              </a:spcAft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Chip area cost</a:t>
            </a:r>
          </a:p>
          <a:p>
            <a:pPr lvl="2">
              <a:spcAft>
                <a:spcPts val="1200"/>
              </a:spcAft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Either 0.43% of a processor die per DRAM rank with 16 banks in the memory contr.</a:t>
            </a:r>
          </a:p>
          <a:p>
            <a:pPr lvl="2">
              <a:spcAft>
                <a:spcPts val="1200"/>
              </a:spcAft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0.006% increase in the DRAM array (4 bits / 8KB)</a:t>
            </a:r>
          </a:p>
          <a:p>
            <a:pPr lvl="1">
              <a:spcAft>
                <a:spcPts val="1200"/>
              </a:spcAft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No additional latency overhead </a:t>
            </a:r>
            <a:endParaRPr lang="en-US" dirty="0"/>
          </a:p>
          <a:p>
            <a:pPr>
              <a:spcAft>
                <a:spcPts val="12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A preliminary analysis of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the effect of aging </a:t>
            </a:r>
            <a:br>
              <a:rPr lang="en-US" b="1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on DRAM read disturbance vulnerability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8C9EEE-1BCE-0A37-BF0C-CCB24DFFC6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C6C72C3-6BBB-ACA9-8C54-953D9450FEB2}"/>
              </a:ext>
            </a:extLst>
          </p:cNvPr>
          <p:cNvSpPr/>
          <p:nvPr/>
        </p:nvSpPr>
        <p:spPr>
          <a:xfrm>
            <a:off x="0" y="965200"/>
            <a:ext cx="9144000" cy="5883275"/>
          </a:xfrm>
          <a:prstGeom prst="rect">
            <a:avLst/>
          </a:prstGeom>
          <a:solidFill>
            <a:srgbClr val="FFFFFF">
              <a:alpha val="9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hlinkClick r:id="rId2"/>
            <a:extLst>
              <a:ext uri="{FF2B5EF4-FFF2-40B4-BE49-F238E27FC236}">
                <a16:creationId xmlns:a16="http://schemas.microsoft.com/office/drawing/2014/main" id="{4361E314-E115-B97A-7200-7FA73C8B0C4F}"/>
              </a:ext>
            </a:extLst>
          </p:cNvPr>
          <p:cNvSpPr txBox="1"/>
          <p:nvPr/>
        </p:nvSpPr>
        <p:spPr>
          <a:xfrm>
            <a:off x="461073" y="5785884"/>
            <a:ext cx="8221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defTabSz="914400">
              <a:defRPr/>
            </a:pPr>
            <a:r>
              <a:rPr lang="en-US" sz="2800" i="0" u="sng" dirty="0">
                <a:solidFill>
                  <a:schemeClr val="accent1">
                    <a:lumMod val="75000"/>
                  </a:schemeClr>
                </a:solidFill>
                <a:effectLst/>
                <a:latin typeface="Cambria" panose="02040503050406030204" pitchFamily="18" charset="0"/>
                <a:hlinkClick r:id="rId2"/>
              </a:rPr>
              <a:t>https://</a:t>
            </a:r>
            <a:r>
              <a:rPr lang="en-US" sz="2800" i="0" u="sng" dirty="0" err="1">
                <a:solidFill>
                  <a:schemeClr val="accent1">
                    <a:lumMod val="75000"/>
                  </a:schemeClr>
                </a:solidFill>
                <a:effectLst/>
                <a:latin typeface="Cambria" panose="02040503050406030204" pitchFamily="18" charset="0"/>
                <a:hlinkClick r:id="rId2"/>
              </a:rPr>
              <a:t>arxiv.org</a:t>
            </a:r>
            <a:r>
              <a:rPr lang="en-US" sz="2800" i="0" u="sng" dirty="0">
                <a:solidFill>
                  <a:schemeClr val="accent1">
                    <a:lumMod val="75000"/>
                  </a:schemeClr>
                </a:solidFill>
                <a:effectLst/>
                <a:latin typeface="Cambria" panose="02040503050406030204" pitchFamily="18" charset="0"/>
                <a:hlinkClick r:id="rId2"/>
              </a:rPr>
              <a:t>/pdf/2402.18652.pdf</a:t>
            </a:r>
            <a:endParaRPr lang="en-US" sz="2800" u="sng" dirty="0">
              <a:solidFill>
                <a:schemeClr val="accent1">
                  <a:lumMod val="75000"/>
                </a:schemeClr>
              </a:solidFill>
              <a:latin typeface="Cambria" panose="020405030504060302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1D59DB1-FFF3-8CBD-89AB-241410A685C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85800" y="1210541"/>
            <a:ext cx="7772400" cy="4436918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770519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03D31D-EEB3-9935-8916-1CE3FE81D9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BC53A0DA-CC2B-F081-4B44-6067098E4ADB}"/>
              </a:ext>
            </a:extLst>
          </p:cNvPr>
          <p:cNvSpPr/>
          <p:nvPr/>
        </p:nvSpPr>
        <p:spPr>
          <a:xfrm>
            <a:off x="-2" y="4946307"/>
            <a:ext cx="9143999" cy="6480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latin typeface="Cambria" panose="02040503050406030204" pitchFamily="18" charset="0"/>
              </a:rPr>
              <a:t>Performance Evaluation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57E9A29-BE8F-4745-8EB9-71904B8D2C20}"/>
              </a:ext>
            </a:extLst>
          </p:cNvPr>
          <p:cNvSpPr/>
          <p:nvPr/>
        </p:nvSpPr>
        <p:spPr>
          <a:xfrm>
            <a:off x="0" y="891107"/>
            <a:ext cx="9143999" cy="6480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solidFill>
                  <a:schemeClr val="bg1"/>
                </a:solidFill>
                <a:latin typeface="Cambria" panose="02040503050406030204" pitchFamily="18" charset="0"/>
              </a:rPr>
              <a:t>Problem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B4B99D-12DE-E5F2-5D1F-9309505705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70467"/>
          </a:xfrm>
        </p:spPr>
        <p:txBody>
          <a:bodyPr/>
          <a:lstStyle/>
          <a:p>
            <a:r>
              <a:rPr lang="en-US" sz="3600" b="1" dirty="0"/>
              <a:t>Outline</a:t>
            </a:r>
          </a:p>
        </p:txBody>
      </p:sp>
      <p:sp>
        <p:nvSpPr>
          <p:cNvPr id="6" name="Content Placeholder 5" hidden="1">
            <a:extLst>
              <a:ext uri="{FF2B5EF4-FFF2-40B4-BE49-F238E27FC236}">
                <a16:creationId xmlns:a16="http://schemas.microsoft.com/office/drawing/2014/main" id="{64E6E81C-1F39-9614-0DE3-C71E41DA22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313" y="1038366"/>
            <a:ext cx="8592679" cy="5148882"/>
          </a:xfrm>
        </p:spPr>
        <p:txBody>
          <a:bodyPr>
            <a:normAutofit fontScale="92500" lnSpcReduction="10000"/>
          </a:bodyPr>
          <a:lstStyle/>
          <a:p>
            <a:pPr marL="0" indent="0">
              <a:lnSpc>
                <a:spcPct val="200000"/>
              </a:lnSpc>
              <a:spcBef>
                <a:spcPts val="700"/>
              </a:spcBef>
              <a:buNone/>
            </a:pPr>
            <a:r>
              <a:rPr lang="en-US">
                <a:solidFill>
                  <a:srgbClr val="BFBFBF"/>
                </a:solidFill>
              </a:rPr>
              <a:t>Motivation and Goal</a:t>
            </a:r>
          </a:p>
          <a:p>
            <a:pPr marL="0" indent="0">
              <a:lnSpc>
                <a:spcPct val="200000"/>
              </a:lnSpc>
              <a:spcBef>
                <a:spcPts val="700"/>
              </a:spcBef>
              <a:buNone/>
            </a:pPr>
            <a:r>
              <a:rPr lang="en-US">
                <a:solidFill>
                  <a:srgbClr val="BFBFBF"/>
                </a:solidFill>
              </a:rPr>
              <a:t>Experimental Methodology</a:t>
            </a:r>
          </a:p>
          <a:p>
            <a:pPr marL="0" indent="0">
              <a:lnSpc>
                <a:spcPct val="200000"/>
              </a:lnSpc>
              <a:spcBef>
                <a:spcPts val="700"/>
              </a:spcBef>
              <a:buNone/>
            </a:pPr>
            <a:r>
              <a:rPr lang="en-US">
                <a:solidFill>
                  <a:srgbClr val="BFBFBF"/>
                </a:solidFill>
              </a:rPr>
              <a:t>Temperature Analysis</a:t>
            </a:r>
          </a:p>
          <a:p>
            <a:pPr marL="0" indent="0">
              <a:lnSpc>
                <a:spcPct val="200000"/>
              </a:lnSpc>
              <a:spcBef>
                <a:spcPts val="700"/>
              </a:spcBef>
              <a:buNone/>
            </a:pPr>
            <a:r>
              <a:rPr lang="en-US">
                <a:solidFill>
                  <a:srgbClr val="BFBFBF"/>
                </a:solidFill>
              </a:rPr>
              <a:t>Aggressor Row Active Time Analysis</a:t>
            </a:r>
          </a:p>
          <a:p>
            <a:pPr marL="0" indent="0">
              <a:lnSpc>
                <a:spcPct val="200000"/>
              </a:lnSpc>
              <a:spcBef>
                <a:spcPts val="700"/>
              </a:spcBef>
              <a:buNone/>
            </a:pPr>
            <a:r>
              <a:rPr lang="en-US">
                <a:solidFill>
                  <a:srgbClr val="BFBFBF"/>
                </a:solidFill>
              </a:rPr>
              <a:t>Spatial Variation Analysis</a:t>
            </a:r>
          </a:p>
          <a:p>
            <a:pPr marL="0" indent="0">
              <a:lnSpc>
                <a:spcPct val="200000"/>
              </a:lnSpc>
              <a:spcBef>
                <a:spcPts val="700"/>
              </a:spcBef>
              <a:buNone/>
            </a:pPr>
            <a:r>
              <a:rPr lang="en-US">
                <a:solidFill>
                  <a:srgbClr val="BFBFBF"/>
                </a:solidFill>
              </a:rPr>
              <a:t>Implications on Attacks and Defenses</a:t>
            </a:r>
          </a:p>
          <a:p>
            <a:pPr marL="0" indent="0">
              <a:lnSpc>
                <a:spcPct val="200000"/>
              </a:lnSpc>
              <a:spcBef>
                <a:spcPts val="700"/>
              </a:spcBef>
              <a:buNone/>
            </a:pPr>
            <a:r>
              <a:rPr lang="en-US">
                <a:solidFill>
                  <a:srgbClr val="BFBFBF"/>
                </a:solidFill>
              </a:rPr>
              <a:t>Conclusions</a:t>
            </a:r>
          </a:p>
          <a:p>
            <a:pPr marL="0" indent="0">
              <a:lnSpc>
                <a:spcPct val="200000"/>
              </a:lnSpc>
              <a:buNone/>
            </a:pPr>
            <a:endParaRPr lang="en-US">
              <a:solidFill>
                <a:srgbClr val="BFBFBF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A4D02B4-189F-117F-97CC-91DB20249B1C}"/>
              </a:ext>
            </a:extLst>
          </p:cNvPr>
          <p:cNvSpPr/>
          <p:nvPr/>
        </p:nvSpPr>
        <p:spPr>
          <a:xfrm>
            <a:off x="-2" y="1702147"/>
            <a:ext cx="9143999" cy="6480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latin typeface="Cambria" panose="02040503050406030204" pitchFamily="18" charset="0"/>
              </a:rPr>
              <a:t>Our Goal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C0AE165-7FF2-F6CC-E67D-0D5FC516C8C7}"/>
              </a:ext>
            </a:extLst>
          </p:cNvPr>
          <p:cNvSpPr/>
          <p:nvPr/>
        </p:nvSpPr>
        <p:spPr>
          <a:xfrm>
            <a:off x="-1" y="3324227"/>
            <a:ext cx="9144001" cy="6480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latin typeface="Cambria" panose="02040503050406030204" pitchFamily="18" charset="0"/>
              </a:rPr>
              <a:t>Spatial Variation Analysis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D01F67E-EBE2-77F1-1C4A-F5D6886112EF}"/>
              </a:ext>
            </a:extLst>
          </p:cNvPr>
          <p:cNvSpPr/>
          <p:nvPr/>
        </p:nvSpPr>
        <p:spPr>
          <a:xfrm>
            <a:off x="-1" y="4135267"/>
            <a:ext cx="9144001" cy="648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 err="1">
                <a:latin typeface="Cambria" panose="02040503050406030204" pitchFamily="18" charset="0"/>
              </a:rPr>
              <a:t>Svärd</a:t>
            </a:r>
            <a:r>
              <a:rPr lang="en-US" sz="2800" dirty="0">
                <a:latin typeface="Cambria" panose="02040503050406030204" pitchFamily="18" charset="0"/>
              </a:rPr>
              <a:t>: Spatial Variation-Aware Read Disturbance Defenses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C8FCF23-A5BF-DBF3-E005-AB0526372C38}"/>
              </a:ext>
            </a:extLst>
          </p:cNvPr>
          <p:cNvSpPr/>
          <p:nvPr/>
        </p:nvSpPr>
        <p:spPr>
          <a:xfrm>
            <a:off x="0" y="5757347"/>
            <a:ext cx="9144000" cy="6480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latin typeface="Cambria" panose="02040503050406030204" pitchFamily="18" charset="0"/>
              </a:rPr>
              <a:t>Conclusion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AC7A7FB-00E0-F357-F16A-E35A231F3D45}"/>
              </a:ext>
            </a:extLst>
          </p:cNvPr>
          <p:cNvSpPr/>
          <p:nvPr/>
        </p:nvSpPr>
        <p:spPr>
          <a:xfrm>
            <a:off x="0" y="2513187"/>
            <a:ext cx="9144000" cy="6480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latin typeface="Cambria" panose="02040503050406030204" pitchFamily="18" charset="0"/>
              </a:rPr>
              <a:t>Experimental Characterization of Real DRAM Chips</a:t>
            </a:r>
          </a:p>
        </p:txBody>
      </p:sp>
    </p:spTree>
    <p:extLst>
      <p:ext uri="{BB962C8B-B14F-4D97-AF65-F5344CB8AC3E}">
        <p14:creationId xmlns:p14="http://schemas.microsoft.com/office/powerpoint/2010/main" val="33422469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DCD326-9045-23EF-758D-BB19C83250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41DB9C-95BA-CCC1-2AD9-67AB67332C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err="1"/>
              <a:t>Svärd</a:t>
            </a:r>
            <a:r>
              <a:rPr lang="en-US" sz="2800" dirty="0"/>
              <a:t>: </a:t>
            </a:r>
            <a:r>
              <a:rPr lang="en-US" sz="2400" dirty="0"/>
              <a:t>Spatial Variation-Aware Read Disturbance Defenses</a:t>
            </a:r>
            <a:endParaRPr lang="en-US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9831E9-19EB-F7A8-C1EF-4F44BA2D85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spcAft>
                <a:spcPts val="1200"/>
              </a:spcAft>
            </a:pPr>
            <a:r>
              <a:rPr lang="en-US" b="1" dirty="0"/>
              <a:t>Key Experimental Takeaway:</a:t>
            </a:r>
            <a:r>
              <a:rPr lang="en-US" dirty="0"/>
              <a:t> Read disturbance vulnerability </a:t>
            </a:r>
            <a:r>
              <a:rPr lang="en-US" b="1" dirty="0">
                <a:solidFill>
                  <a:srgbClr val="00B050"/>
                </a:solidFill>
              </a:rPr>
              <a:t>varies significantly</a:t>
            </a:r>
            <a:r>
              <a:rPr lang="en-US" dirty="0"/>
              <a:t> and </a:t>
            </a:r>
            <a:r>
              <a:rPr lang="en-US" b="1" dirty="0">
                <a:solidFill>
                  <a:srgbClr val="C00000"/>
                </a:solidFill>
              </a:rPr>
              <a:t>irregularly</a:t>
            </a:r>
            <a:r>
              <a:rPr lang="en-US" dirty="0"/>
              <a:t> across DRAM rows</a:t>
            </a:r>
            <a:endParaRPr lang="en-US" b="1" dirty="0"/>
          </a:p>
          <a:p>
            <a:pPr>
              <a:spcAft>
                <a:spcPts val="1200"/>
              </a:spcAft>
            </a:pPr>
            <a:r>
              <a:rPr lang="en-US" b="1" dirty="0"/>
              <a:t>Key Idea: </a:t>
            </a:r>
            <a:r>
              <a:rPr lang="en-US" dirty="0"/>
              <a:t>Leverage the variation in read disturbance vulnerability across DRAM rows</a:t>
            </a:r>
            <a:endParaRPr lang="en-US" b="1" dirty="0"/>
          </a:p>
          <a:p>
            <a:pPr>
              <a:spcAft>
                <a:spcPts val="1200"/>
              </a:spcAft>
            </a:pPr>
            <a:r>
              <a:rPr lang="en-US" b="1" dirty="0" err="1"/>
              <a:t>Svärd</a:t>
            </a:r>
            <a:r>
              <a:rPr lang="en-US" b="1" dirty="0"/>
              <a:t>:</a:t>
            </a:r>
            <a:r>
              <a:rPr lang="en-US" dirty="0"/>
              <a:t> Spatial Variation-Aware DRAM Read Disturbance Defenses</a:t>
            </a:r>
            <a:br>
              <a:rPr lang="en-US" dirty="0"/>
            </a:b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Dynamically tunes the aggressiveness </a:t>
            </a:r>
            <a:r>
              <a:rPr lang="en-US" dirty="0"/>
              <a:t>of existing solutions </a:t>
            </a:r>
            <a:br>
              <a:rPr lang="en-US" dirty="0"/>
            </a:br>
            <a:r>
              <a:rPr lang="en-US" dirty="0"/>
              <a:t>to </a:t>
            </a:r>
            <a:r>
              <a:rPr lang="en-US" b="1" dirty="0">
                <a:solidFill>
                  <a:srgbClr val="C00000"/>
                </a:solidFill>
              </a:rPr>
              <a:t>the victim row’s read disturbance vulnerability</a:t>
            </a:r>
          </a:p>
          <a:p>
            <a:pPr>
              <a:spcAft>
                <a:spcPts val="1200"/>
              </a:spcAft>
            </a:pPr>
            <a:r>
              <a:rPr lang="en-US" dirty="0" err="1"/>
              <a:t>Svärd</a:t>
            </a:r>
            <a:r>
              <a:rPr lang="en-US" dirty="0"/>
              <a:t> performs</a:t>
            </a:r>
            <a:r>
              <a:rPr lang="en-US" b="1" dirty="0"/>
              <a:t> </a:t>
            </a:r>
            <a:r>
              <a:rPr lang="en-US" b="1" dirty="0">
                <a:solidFill>
                  <a:srgbClr val="00B050"/>
                </a:solidFill>
              </a:rPr>
              <a:t>fewer preventive actions (e.g., refresh)</a:t>
            </a:r>
            <a:br>
              <a:rPr lang="en-US" b="1" dirty="0"/>
            </a:br>
            <a:r>
              <a:rPr lang="en-US" dirty="0"/>
              <a:t>for rows that are </a:t>
            </a:r>
            <a:r>
              <a:rPr lang="en-US" b="1" dirty="0">
                <a:solidFill>
                  <a:srgbClr val="7030A0"/>
                </a:solidFill>
              </a:rPr>
              <a:t>less vulnerable to read disturbance 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866BFF5-F7AC-65CA-9C77-19B15AC341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115737-104C-D7B9-01EA-A383C9ECC3FC}"/>
              </a:ext>
            </a:extLst>
          </p:cNvPr>
          <p:cNvSpPr txBox="1"/>
          <p:nvPr/>
        </p:nvSpPr>
        <p:spPr>
          <a:xfrm>
            <a:off x="1717041" y="6527413"/>
            <a:ext cx="66649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latin typeface="Cambria" panose="02040503050406030204" pitchFamily="18" charset="0"/>
              </a:rPr>
              <a:t>Svärd</a:t>
            </a:r>
            <a:r>
              <a:rPr lang="en-US" sz="1200" dirty="0">
                <a:latin typeface="Cambria" panose="02040503050406030204" pitchFamily="18" charset="0"/>
              </a:rPr>
              <a:t> is Swedish for sword, </a:t>
            </a:r>
            <a:r>
              <a:rPr lang="en-US" sz="1200" b="0" i="0" u="none" strike="noStrike" dirty="0">
                <a:solidFill>
                  <a:srgbClr val="212529"/>
                </a:solidFill>
                <a:effectLst/>
                <a:latin typeface="Cambria" panose="02040503050406030204" pitchFamily="18" charset="0"/>
              </a:rPr>
              <a:t>a weapon with a long blade for cutting or thrusting </a:t>
            </a:r>
            <a:r>
              <a:rPr lang="en-US" sz="1200" b="0" i="0" u="none" strike="noStrike" dirty="0">
                <a:solidFill>
                  <a:srgbClr val="212529"/>
                </a:solidFill>
                <a:effectLst/>
                <a:latin typeface="Cambria" panose="02040503050406030204" pitchFamily="18" charset="0"/>
                <a:hlinkClick r:id="rId3"/>
              </a:rPr>
              <a:t>[Merriam-Webster]</a:t>
            </a:r>
            <a:endParaRPr lang="en-US" sz="1200" dirty="0">
              <a:latin typeface="Cambria" panose="02040503050406030204" pitchFamily="18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EC2CAE4-ADB6-8C25-0A8B-6961C5BD600A}"/>
              </a:ext>
            </a:extLst>
          </p:cNvPr>
          <p:cNvSpPr/>
          <p:nvPr/>
        </p:nvSpPr>
        <p:spPr>
          <a:xfrm>
            <a:off x="15257" y="5085160"/>
            <a:ext cx="9113481" cy="1080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>
                <a:solidFill>
                  <a:schemeClr val="tx1"/>
                </a:solidFill>
                <a:latin typeface="Cambria" panose="02040503050406030204" pitchFamily="18" charset="0"/>
              </a:rPr>
              <a:t>Svärd</a:t>
            </a:r>
            <a:r>
              <a:rPr lang="en-US" sz="2800" dirty="0">
                <a:solidFill>
                  <a:schemeClr val="tx1"/>
                </a:solidFill>
                <a:latin typeface="Cambria" panose="02040503050406030204" pitchFamily="18" charset="0"/>
              </a:rPr>
              <a:t> significantly </a:t>
            </a:r>
            <a:r>
              <a:rPr lang="en-US" sz="2800" b="1" dirty="0">
                <a:solidFill>
                  <a:srgbClr val="C00000"/>
                </a:solidFill>
                <a:latin typeface="Cambria" panose="02040503050406030204" pitchFamily="18" charset="0"/>
              </a:rPr>
              <a:t>reduces </a:t>
            </a:r>
            <a:br>
              <a:rPr lang="en-US" sz="2800" b="1" dirty="0">
                <a:solidFill>
                  <a:srgbClr val="C00000"/>
                </a:solidFill>
                <a:latin typeface="Cambria" panose="02040503050406030204" pitchFamily="18" charset="0"/>
              </a:rPr>
            </a:br>
            <a:r>
              <a:rPr lang="en-US" sz="2800" b="1" dirty="0">
                <a:solidFill>
                  <a:srgbClr val="C00000"/>
                </a:solidFill>
                <a:latin typeface="Cambria" panose="02040503050406030204" pitchFamily="18" charset="0"/>
              </a:rPr>
              <a:t>the performance overhead </a:t>
            </a:r>
            <a:r>
              <a:rPr lang="en-US" sz="2800" dirty="0">
                <a:solidFill>
                  <a:schemeClr val="tx1"/>
                </a:solidFill>
                <a:latin typeface="Cambria" panose="02040503050406030204" pitchFamily="18" charset="0"/>
              </a:rPr>
              <a:t>of existing solutions</a:t>
            </a:r>
            <a:endParaRPr lang="en-US" sz="2800" b="1" dirty="0">
              <a:solidFill>
                <a:srgbClr val="C00000"/>
              </a:solidFill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7380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Content Placeholder 5">
            <a:extLst>
              <a:ext uri="{FF2B5EF4-FFF2-40B4-BE49-F238E27FC236}">
                <a16:creationId xmlns:a16="http://schemas.microsoft.com/office/drawing/2014/main" id="{F93B189B-2D91-944B-B2B0-CFBBFE69F3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9743" y="355545"/>
            <a:ext cx="3200400" cy="3200400"/>
          </a:xfr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521CC41E-6B94-4B7A-9C13-FAAAF976E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latin typeface="Cambria" panose="02040503050406030204" pitchFamily="18" charset="0"/>
              </a:rPr>
              <a:t>DRAM Organization</a:t>
            </a:r>
            <a:endParaRPr lang="zh-CN" altLang="en-US">
              <a:latin typeface="Cambria" panose="02040503050406030204" pitchFamily="18" charset="0"/>
            </a:endParaRP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CBF73326-9FC5-8149-9B08-D06E138FB2E7}"/>
              </a:ext>
            </a:extLst>
          </p:cNvPr>
          <p:cNvSpPr/>
          <p:nvPr/>
        </p:nvSpPr>
        <p:spPr>
          <a:xfrm>
            <a:off x="3030944" y="1879808"/>
            <a:ext cx="603903" cy="446283"/>
          </a:xfrm>
          <a:prstGeom prst="roundRect">
            <a:avLst/>
          </a:prstGeom>
          <a:solidFill>
            <a:schemeClr val="accent1">
              <a:alpha val="0"/>
            </a:schemeClr>
          </a:solidFill>
          <a:ln w="73025">
            <a:solidFill>
              <a:srgbClr val="D173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76B4D213-8D00-704F-81A4-FEB2EF5A85DC}"/>
              </a:ext>
            </a:extLst>
          </p:cNvPr>
          <p:cNvGrpSpPr/>
          <p:nvPr/>
        </p:nvGrpSpPr>
        <p:grpSpPr>
          <a:xfrm>
            <a:off x="105836" y="2060137"/>
            <a:ext cx="3363872" cy="4078443"/>
            <a:chOff x="105836" y="2060137"/>
            <a:chExt cx="3363872" cy="4078443"/>
          </a:xfrm>
        </p:grpSpPr>
        <p:sp>
          <p:nvSpPr>
            <p:cNvPr id="226" name="Rounded Rectangle 225">
              <a:extLst>
                <a:ext uri="{FF2B5EF4-FFF2-40B4-BE49-F238E27FC236}">
                  <a16:creationId xmlns:a16="http://schemas.microsoft.com/office/drawing/2014/main" id="{1938D7CB-CD0C-1942-8167-505B4E160E4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5836" y="3265304"/>
              <a:ext cx="2796723" cy="2367191"/>
            </a:xfrm>
            <a:prstGeom prst="roundRect">
              <a:avLst>
                <a:gd name="adj" fmla="val 5443"/>
              </a:avLst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7" name="TextBox 257">
              <a:extLst>
                <a:ext uri="{FF2B5EF4-FFF2-40B4-BE49-F238E27FC236}">
                  <a16:creationId xmlns:a16="http://schemas.microsoft.com/office/drawing/2014/main" id="{EFF2ED2E-99D9-D34A-9D69-33F612772A0D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639340" y="5843114"/>
              <a:ext cx="1729713" cy="29546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BD5511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DRAM Chip</a:t>
              </a:r>
            </a:p>
          </p:txBody>
        </p:sp>
        <p:cxnSp>
          <p:nvCxnSpPr>
            <p:cNvPr id="228" name="Straight Connector 85">
              <a:extLst>
                <a:ext uri="{FF2B5EF4-FFF2-40B4-BE49-F238E27FC236}">
                  <a16:creationId xmlns:a16="http://schemas.microsoft.com/office/drawing/2014/main" id="{7BBB9C99-F034-2340-8974-AB558463FB61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496433" y="4448899"/>
              <a:ext cx="2023671" cy="0"/>
            </a:xfrm>
            <a:prstGeom prst="line">
              <a:avLst/>
            </a:prstGeom>
            <a:ln w="12700">
              <a:solidFill>
                <a:srgbClr val="D173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85">
              <a:extLst>
                <a:ext uri="{FF2B5EF4-FFF2-40B4-BE49-F238E27FC236}">
                  <a16:creationId xmlns:a16="http://schemas.microsoft.com/office/drawing/2014/main" id="{7D910EA9-378A-444A-8DB9-B2532E3938DE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2520095" y="4212343"/>
              <a:ext cx="0" cy="492062"/>
            </a:xfrm>
            <a:prstGeom prst="line">
              <a:avLst/>
            </a:prstGeom>
            <a:ln w="12700">
              <a:solidFill>
                <a:srgbClr val="D173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85">
              <a:extLst>
                <a:ext uri="{FF2B5EF4-FFF2-40B4-BE49-F238E27FC236}">
                  <a16:creationId xmlns:a16="http://schemas.microsoft.com/office/drawing/2014/main" id="{1C32DF1A-B94A-C447-8D28-AD547AD3B1B1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1976572" y="4202868"/>
              <a:ext cx="0" cy="492062"/>
            </a:xfrm>
            <a:prstGeom prst="line">
              <a:avLst/>
            </a:prstGeom>
            <a:ln w="12700">
              <a:solidFill>
                <a:srgbClr val="D173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85">
              <a:extLst>
                <a:ext uri="{FF2B5EF4-FFF2-40B4-BE49-F238E27FC236}">
                  <a16:creationId xmlns:a16="http://schemas.microsoft.com/office/drawing/2014/main" id="{AC967B57-4953-D847-8E3D-BC46BC05919C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1463380" y="4195279"/>
              <a:ext cx="0" cy="492062"/>
            </a:xfrm>
            <a:prstGeom prst="line">
              <a:avLst/>
            </a:prstGeom>
            <a:ln w="12700">
              <a:solidFill>
                <a:srgbClr val="D173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85">
              <a:extLst>
                <a:ext uri="{FF2B5EF4-FFF2-40B4-BE49-F238E27FC236}">
                  <a16:creationId xmlns:a16="http://schemas.microsoft.com/office/drawing/2014/main" id="{05057CCD-3559-D348-A913-100938340A28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915310" y="4185139"/>
              <a:ext cx="0" cy="492062"/>
            </a:xfrm>
            <a:prstGeom prst="line">
              <a:avLst/>
            </a:prstGeom>
            <a:ln w="12700">
              <a:solidFill>
                <a:srgbClr val="D173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73" name="Group 272">
              <a:extLst>
                <a:ext uri="{FF2B5EF4-FFF2-40B4-BE49-F238E27FC236}">
                  <a16:creationId xmlns:a16="http://schemas.microsoft.com/office/drawing/2014/main" id="{68B2851D-CAEE-C340-A99F-C8FBBDE60F0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296955" y="3330925"/>
              <a:ext cx="446276" cy="886781"/>
              <a:chOff x="5042643" y="1883163"/>
              <a:chExt cx="270469" cy="537443"/>
            </a:xfrm>
          </p:grpSpPr>
          <p:sp>
            <p:nvSpPr>
              <p:cNvPr id="274" name="Rounded Rectangle 273">
                <a:extLst>
                  <a:ext uri="{FF2B5EF4-FFF2-40B4-BE49-F238E27FC236}">
                    <a16:creationId xmlns:a16="http://schemas.microsoft.com/office/drawing/2014/main" id="{5ECB4A4F-05DD-D547-81A6-3689D8E36F3B}"/>
                  </a:ext>
                </a:extLst>
              </p:cNvPr>
              <p:cNvSpPr/>
              <p:nvPr/>
            </p:nvSpPr>
            <p:spPr>
              <a:xfrm rot="5400000">
                <a:off x="4931182" y="2042707"/>
                <a:ext cx="493394" cy="238186"/>
              </a:xfrm>
              <a:prstGeom prst="roundRect">
                <a:avLst>
                  <a:gd name="adj" fmla="val 5443"/>
                </a:avLst>
              </a:prstGeom>
              <a:solidFill>
                <a:srgbClr val="F2F8EE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75" name="矩形 22">
                <a:extLst>
                  <a:ext uri="{FF2B5EF4-FFF2-40B4-BE49-F238E27FC236}">
                    <a16:creationId xmlns:a16="http://schemas.microsoft.com/office/drawing/2014/main" id="{99C4E9E0-1306-4346-85B1-5B0DFE7B9943}"/>
                  </a:ext>
                </a:extLst>
              </p:cNvPr>
              <p:cNvSpPr/>
              <p:nvPr/>
            </p:nvSpPr>
            <p:spPr>
              <a:xfrm rot="5400000">
                <a:off x="4909158" y="2016649"/>
                <a:ext cx="537443" cy="270469"/>
              </a:xfrm>
              <a:prstGeom prst="rect">
                <a:avLst/>
              </a:prstGeom>
              <a:ln>
                <a:noFill/>
              </a:ln>
            </p:spPr>
            <p:txBody>
              <a:bodyPr wrap="non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300" b="1" i="0" u="none" strike="noStrike" kern="1200" cap="none" spc="0" normalizeH="0" baseline="0" noProof="0">
                    <a:ln>
                      <a:noFill/>
                    </a:ln>
                    <a:solidFill>
                      <a:srgbClr val="70AD47">
                        <a:lumMod val="75000"/>
                      </a:srgbClr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等线" panose="02010600030101010101" pitchFamily="2" charset="-122"/>
                    <a:cs typeface="+mn-cs"/>
                  </a:rPr>
                  <a:t>Bank</a:t>
                </a:r>
              </a:p>
            </p:txBody>
          </p:sp>
        </p:grpSp>
        <p:sp>
          <p:nvSpPr>
            <p:cNvPr id="276" name="Rounded Rectangle 275">
              <a:extLst>
                <a:ext uri="{FF2B5EF4-FFF2-40B4-BE49-F238E27FC236}">
                  <a16:creationId xmlns:a16="http://schemas.microsoft.com/office/drawing/2014/main" id="{70529428-EE4D-BB49-982C-102CB6C8DE9C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2121687" y="4927233"/>
              <a:ext cx="814095" cy="393009"/>
            </a:xfrm>
            <a:prstGeom prst="roundRect">
              <a:avLst>
                <a:gd name="adj" fmla="val 5443"/>
              </a:avLst>
            </a:prstGeom>
            <a:solidFill>
              <a:srgbClr val="F2F8EE"/>
            </a:solidFill>
            <a:ln>
              <a:solidFill>
                <a:srgbClr val="D1737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7" name="Rounded Rectangle 276">
              <a:extLst>
                <a:ext uri="{FF2B5EF4-FFF2-40B4-BE49-F238E27FC236}">
                  <a16:creationId xmlns:a16="http://schemas.microsoft.com/office/drawing/2014/main" id="{4B2FB841-46A7-554B-A367-969405B15A8D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569525" y="3594171"/>
              <a:ext cx="814095" cy="393009"/>
            </a:xfrm>
            <a:prstGeom prst="roundRect">
              <a:avLst>
                <a:gd name="adj" fmla="val 5443"/>
              </a:avLst>
            </a:prstGeom>
            <a:solidFill>
              <a:srgbClr val="F2F8EE"/>
            </a:solidFill>
            <a:ln>
              <a:solidFill>
                <a:srgbClr val="D1737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8" name="Rounded Rectangle 277">
              <a:extLst>
                <a:ext uri="{FF2B5EF4-FFF2-40B4-BE49-F238E27FC236}">
                  <a16:creationId xmlns:a16="http://schemas.microsoft.com/office/drawing/2014/main" id="{593B1522-1F81-B842-8108-1C1A848B7DE6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059296" y="3586747"/>
              <a:ext cx="814095" cy="393009"/>
            </a:xfrm>
            <a:prstGeom prst="roundRect">
              <a:avLst>
                <a:gd name="adj" fmla="val 5443"/>
              </a:avLst>
            </a:prstGeom>
            <a:solidFill>
              <a:srgbClr val="F2F8EE"/>
            </a:solidFill>
            <a:ln>
              <a:solidFill>
                <a:srgbClr val="D1737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9" name="Rounded Rectangle 278">
              <a:extLst>
                <a:ext uri="{FF2B5EF4-FFF2-40B4-BE49-F238E27FC236}">
                  <a16:creationId xmlns:a16="http://schemas.microsoft.com/office/drawing/2014/main" id="{FEA5ECAA-A76B-CE45-A88B-1CCCAED7A580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514481" y="3581587"/>
              <a:ext cx="814095" cy="393009"/>
            </a:xfrm>
            <a:prstGeom prst="roundRect">
              <a:avLst>
                <a:gd name="adj" fmla="val 5443"/>
              </a:avLst>
            </a:prstGeom>
            <a:solidFill>
              <a:srgbClr val="F2F8EE"/>
            </a:solidFill>
            <a:ln>
              <a:solidFill>
                <a:srgbClr val="D1737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0" name="Rounded Rectangle 279">
              <a:extLst>
                <a:ext uri="{FF2B5EF4-FFF2-40B4-BE49-F238E27FC236}">
                  <a16:creationId xmlns:a16="http://schemas.microsoft.com/office/drawing/2014/main" id="{185A2615-241D-0743-A016-1CDF8369F57E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508263" y="4905473"/>
              <a:ext cx="814095" cy="393009"/>
            </a:xfrm>
            <a:prstGeom prst="roundRect">
              <a:avLst>
                <a:gd name="adj" fmla="val 5443"/>
              </a:avLst>
            </a:prstGeom>
            <a:solidFill>
              <a:srgbClr val="F2F8EE"/>
            </a:solidFill>
            <a:ln>
              <a:solidFill>
                <a:srgbClr val="D1737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1" name="Rounded Rectangle 280">
              <a:extLst>
                <a:ext uri="{FF2B5EF4-FFF2-40B4-BE49-F238E27FC236}">
                  <a16:creationId xmlns:a16="http://schemas.microsoft.com/office/drawing/2014/main" id="{E000A220-5911-074B-A7D5-81862137CB93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056333" y="4918043"/>
              <a:ext cx="814095" cy="393009"/>
            </a:xfrm>
            <a:prstGeom prst="roundRect">
              <a:avLst>
                <a:gd name="adj" fmla="val 5443"/>
              </a:avLst>
            </a:prstGeom>
            <a:solidFill>
              <a:srgbClr val="F2F8EE"/>
            </a:solidFill>
            <a:ln>
              <a:solidFill>
                <a:srgbClr val="D1737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2" name="Rounded Rectangle 281">
              <a:extLst>
                <a:ext uri="{FF2B5EF4-FFF2-40B4-BE49-F238E27FC236}">
                  <a16:creationId xmlns:a16="http://schemas.microsoft.com/office/drawing/2014/main" id="{63F48D50-B94D-1C47-958B-8EE71ED47F26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575624" y="4911963"/>
              <a:ext cx="814095" cy="393009"/>
            </a:xfrm>
            <a:prstGeom prst="roundRect">
              <a:avLst>
                <a:gd name="adj" fmla="val 5443"/>
              </a:avLst>
            </a:prstGeom>
            <a:solidFill>
              <a:srgbClr val="F2F8EE"/>
            </a:solidFill>
            <a:ln>
              <a:solidFill>
                <a:srgbClr val="D1737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283" name="Group 282">
              <a:extLst>
                <a:ext uri="{FF2B5EF4-FFF2-40B4-BE49-F238E27FC236}">
                  <a16:creationId xmlns:a16="http://schemas.microsoft.com/office/drawing/2014/main" id="{4630AB67-B9C1-744C-951E-6958748B8FB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60434" y="3343837"/>
              <a:ext cx="446276" cy="2114050"/>
              <a:chOff x="3753913" y="2786150"/>
              <a:chExt cx="270469" cy="1281239"/>
            </a:xfrm>
          </p:grpSpPr>
          <p:sp>
            <p:nvSpPr>
              <p:cNvPr id="284" name="Rounded Rectangle 283">
                <a:extLst>
                  <a:ext uri="{FF2B5EF4-FFF2-40B4-BE49-F238E27FC236}">
                    <a16:creationId xmlns:a16="http://schemas.microsoft.com/office/drawing/2014/main" id="{C49A2632-6FBF-D44C-9659-FF538525212E}"/>
                  </a:ext>
                </a:extLst>
              </p:cNvPr>
              <p:cNvSpPr/>
              <p:nvPr/>
            </p:nvSpPr>
            <p:spPr>
              <a:xfrm rot="5400000">
                <a:off x="3246336" y="3307676"/>
                <a:ext cx="1276049" cy="238186"/>
              </a:xfrm>
              <a:prstGeom prst="roundRect">
                <a:avLst>
                  <a:gd name="adj" fmla="val 5443"/>
                </a:avLst>
              </a:prstGeom>
              <a:solidFill>
                <a:schemeClr val="tx1"/>
              </a:solidFill>
              <a:ln>
                <a:solidFill>
                  <a:srgbClr val="D1737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85" name="矩形 19">
                <a:extLst>
                  <a:ext uri="{FF2B5EF4-FFF2-40B4-BE49-F238E27FC236}">
                    <a16:creationId xmlns:a16="http://schemas.microsoft.com/office/drawing/2014/main" id="{D397EFDF-8E1A-1B47-8F77-B59838095C5E}"/>
                  </a:ext>
                </a:extLst>
              </p:cNvPr>
              <p:cNvSpPr/>
              <p:nvPr/>
            </p:nvSpPr>
            <p:spPr>
              <a:xfrm rot="5400000">
                <a:off x="3248528" y="3291535"/>
                <a:ext cx="1281239" cy="270469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300" b="1" i="0" u="none" strike="noStrike" kern="1200" cap="none" spc="0" normalizeH="0" baseline="0" noProof="0">
                    <a:ln>
                      <a:noFill/>
                    </a:ln>
                    <a:solidFill>
                      <a:prstClr val="white">
                        <a:lumMod val="85000"/>
                      </a:prstClr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等线" panose="02010600030101010101" pitchFamily="2" charset="-122"/>
                    <a:cs typeface="+mn-cs"/>
                  </a:rPr>
                  <a:t>Chip I/O</a:t>
                </a:r>
              </a:p>
            </p:txBody>
          </p:sp>
        </p:grp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926433FF-675B-6244-8C2D-732DF85068F7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161968" y="2060137"/>
              <a:ext cx="2872524" cy="1222074"/>
            </a:xfrm>
            <a:prstGeom prst="line">
              <a:avLst/>
            </a:prstGeom>
            <a:ln w="47625">
              <a:solidFill>
                <a:srgbClr val="D17372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0439BF14-5A0E-1B4A-8888-72CC4480E988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2867675" y="2378756"/>
              <a:ext cx="602033" cy="965200"/>
            </a:xfrm>
            <a:prstGeom prst="line">
              <a:avLst/>
            </a:prstGeom>
            <a:ln w="47625">
              <a:solidFill>
                <a:srgbClr val="D17372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1E65DCCF-EB50-D34E-B87C-136B558E9A88}"/>
              </a:ext>
            </a:extLst>
          </p:cNvPr>
          <p:cNvGrpSpPr/>
          <p:nvPr/>
        </p:nvGrpSpPr>
        <p:grpSpPr>
          <a:xfrm>
            <a:off x="2706980" y="3285557"/>
            <a:ext cx="3182342" cy="2851572"/>
            <a:chOff x="2706980" y="3285557"/>
            <a:chExt cx="3182342" cy="2851572"/>
          </a:xfrm>
        </p:grpSpPr>
        <p:sp>
          <p:nvSpPr>
            <p:cNvPr id="116" name="Rounded Rectangle 115">
              <a:extLst>
                <a:ext uri="{FF2B5EF4-FFF2-40B4-BE49-F238E27FC236}">
                  <a16:creationId xmlns:a16="http://schemas.microsoft.com/office/drawing/2014/main" id="{0E04D202-0EF9-4849-846F-A8FF85985E2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92601" y="3288213"/>
              <a:ext cx="2796721" cy="2367191"/>
            </a:xfrm>
            <a:prstGeom prst="roundRect">
              <a:avLst>
                <a:gd name="adj" fmla="val 5443"/>
              </a:avLst>
            </a:prstGeom>
            <a:solidFill>
              <a:srgbClr val="F2F8EE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3" name="TextBox 257">
              <a:extLst>
                <a:ext uri="{FF2B5EF4-FFF2-40B4-BE49-F238E27FC236}">
                  <a16:creationId xmlns:a16="http://schemas.microsoft.com/office/drawing/2014/main" id="{C849D144-F61A-3E4C-B09C-69FC8C07C3E8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3634847" y="5841663"/>
              <a:ext cx="1729717" cy="2954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70AD47">
                      <a:lumMod val="75000"/>
                    </a:srgbClr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DRAM Bank</a:t>
              </a:r>
            </a:p>
          </p:txBody>
        </p:sp>
        <p:sp>
          <p:nvSpPr>
            <p:cNvPr id="235" name="Rounded Rectangle 234">
              <a:extLst>
                <a:ext uri="{FF2B5EF4-FFF2-40B4-BE49-F238E27FC236}">
                  <a16:creationId xmlns:a16="http://schemas.microsoft.com/office/drawing/2014/main" id="{3D1DAB69-2C3C-B342-9845-793230FC1FC5}"/>
                </a:ext>
              </a:extLst>
            </p:cNvPr>
            <p:cNvSpPr>
              <a:spLocks/>
            </p:cNvSpPr>
            <p:nvPr/>
          </p:nvSpPr>
          <p:spPr>
            <a:xfrm>
              <a:off x="3220967" y="3399597"/>
              <a:ext cx="2567959" cy="540000"/>
            </a:xfrm>
            <a:prstGeom prst="roundRect">
              <a:avLst>
                <a:gd name="adj" fmla="val 5443"/>
              </a:avLst>
            </a:prstGeom>
            <a:solidFill>
              <a:srgbClr val="EAEAEA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3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Subarray</a:t>
              </a:r>
            </a:p>
          </p:txBody>
        </p:sp>
        <p:sp>
          <p:nvSpPr>
            <p:cNvPr id="245" name="Rectangle 244">
              <a:extLst>
                <a:ext uri="{FF2B5EF4-FFF2-40B4-BE49-F238E27FC236}">
                  <a16:creationId xmlns:a16="http://schemas.microsoft.com/office/drawing/2014/main" id="{EB44F3E5-61D3-4347-A2D4-1FDA1AED32A7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4099503" y="4182558"/>
              <a:ext cx="780792" cy="60939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1200" cap="none" spc="0" normalizeH="0" baseline="0" noProof="0">
                  <a:ln>
                    <a:noFill/>
                  </a:ln>
                  <a:solidFill>
                    <a:srgbClr val="5B9BD5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rPr>
                <a:t>. . .</a:t>
              </a:r>
            </a:p>
          </p:txBody>
        </p:sp>
        <p:sp>
          <p:nvSpPr>
            <p:cNvPr id="271" name="Rounded Rectangle 270">
              <a:extLst>
                <a:ext uri="{FF2B5EF4-FFF2-40B4-BE49-F238E27FC236}">
                  <a16:creationId xmlns:a16="http://schemas.microsoft.com/office/drawing/2014/main" id="{B7E04152-1796-154C-AF34-96D5FC1ED32E}"/>
                </a:ext>
              </a:extLst>
            </p:cNvPr>
            <p:cNvSpPr>
              <a:spLocks/>
            </p:cNvSpPr>
            <p:nvPr/>
          </p:nvSpPr>
          <p:spPr>
            <a:xfrm>
              <a:off x="3220967" y="4041898"/>
              <a:ext cx="2567959" cy="540000"/>
            </a:xfrm>
            <a:prstGeom prst="roundRect">
              <a:avLst>
                <a:gd name="adj" fmla="val 5443"/>
              </a:avLst>
            </a:prstGeom>
            <a:solidFill>
              <a:srgbClr val="EAEAEA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2" name="Rounded Rectangle 271">
              <a:extLst>
                <a:ext uri="{FF2B5EF4-FFF2-40B4-BE49-F238E27FC236}">
                  <a16:creationId xmlns:a16="http://schemas.microsoft.com/office/drawing/2014/main" id="{0EFF57F4-C787-6A43-8D85-F9DAA446F367}"/>
                </a:ext>
              </a:extLst>
            </p:cNvPr>
            <p:cNvSpPr>
              <a:spLocks/>
            </p:cNvSpPr>
            <p:nvPr/>
          </p:nvSpPr>
          <p:spPr>
            <a:xfrm>
              <a:off x="3215727" y="5030012"/>
              <a:ext cx="2567959" cy="540000"/>
            </a:xfrm>
            <a:prstGeom prst="roundRect">
              <a:avLst>
                <a:gd name="adj" fmla="val 5443"/>
              </a:avLst>
            </a:prstGeom>
            <a:solidFill>
              <a:srgbClr val="EAEAEA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290" name="Straight Connector 289">
              <a:extLst>
                <a:ext uri="{FF2B5EF4-FFF2-40B4-BE49-F238E27FC236}">
                  <a16:creationId xmlns:a16="http://schemas.microsoft.com/office/drawing/2014/main" id="{2F24B5AA-EA7A-F54C-A370-36AE5DE5E1C2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2728563" y="4217615"/>
              <a:ext cx="361256" cy="1343854"/>
            </a:xfrm>
            <a:prstGeom prst="line">
              <a:avLst/>
            </a:prstGeom>
            <a:ln w="38100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9" name="Straight Connector 288">
              <a:extLst>
                <a:ext uri="{FF2B5EF4-FFF2-40B4-BE49-F238E27FC236}">
                  <a16:creationId xmlns:a16="http://schemas.microsoft.com/office/drawing/2014/main" id="{23366E09-37FC-EC4B-88B7-D2452AFC17C3}"/>
                </a:ext>
              </a:extLst>
            </p:cNvPr>
            <p:cNvCxnSpPr>
              <a:cxnSpLocks noChangeAspect="1"/>
            </p:cNvCxnSpPr>
            <p:nvPr/>
          </p:nvCxnSpPr>
          <p:spPr>
            <a:xfrm rot="180000" flipV="1">
              <a:off x="2706980" y="3285557"/>
              <a:ext cx="459458" cy="109617"/>
            </a:xfrm>
            <a:prstGeom prst="line">
              <a:avLst/>
            </a:prstGeom>
            <a:ln w="38100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64" name="DRAM Subarray Label">
            <a:extLst>
              <a:ext uri="{FF2B5EF4-FFF2-40B4-BE49-F238E27FC236}">
                <a16:creationId xmlns:a16="http://schemas.microsoft.com/office/drawing/2014/main" id="{02452888-B4C6-DF4B-BAC7-365912D049EB}"/>
              </a:ext>
            </a:extLst>
          </p:cNvPr>
          <p:cNvSpPr txBox="1">
            <a:spLocks noChangeAspect="1"/>
          </p:cNvSpPr>
          <p:nvPr/>
        </p:nvSpPr>
        <p:spPr>
          <a:xfrm>
            <a:off x="6029916" y="5840156"/>
            <a:ext cx="3040429" cy="2954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DRAM Subarray</a:t>
            </a:r>
          </a:p>
        </p:txBody>
      </p:sp>
      <p:sp>
        <p:nvSpPr>
          <p:cNvPr id="150" name="Subarray">
            <a:extLst>
              <a:ext uri="{FF2B5EF4-FFF2-40B4-BE49-F238E27FC236}">
                <a16:creationId xmlns:a16="http://schemas.microsoft.com/office/drawing/2014/main" id="{38AAB939-3B5C-EC44-B597-D33A21F589E4}"/>
              </a:ext>
            </a:extLst>
          </p:cNvPr>
          <p:cNvSpPr>
            <a:spLocks/>
          </p:cNvSpPr>
          <p:nvPr/>
        </p:nvSpPr>
        <p:spPr>
          <a:xfrm>
            <a:off x="6029916" y="3296483"/>
            <a:ext cx="3040429" cy="2367191"/>
          </a:xfrm>
          <a:prstGeom prst="roundRect">
            <a:avLst>
              <a:gd name="adj" fmla="val 5443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0" name="RowBuffer">
            <a:extLst>
              <a:ext uri="{FF2B5EF4-FFF2-40B4-BE49-F238E27FC236}">
                <a16:creationId xmlns:a16="http://schemas.microsoft.com/office/drawing/2014/main" id="{17666F58-6C13-AA4B-A41C-1DFC098A11F8}"/>
              </a:ext>
            </a:extLst>
          </p:cNvPr>
          <p:cNvSpPr>
            <a:spLocks/>
          </p:cNvSpPr>
          <p:nvPr/>
        </p:nvSpPr>
        <p:spPr>
          <a:xfrm>
            <a:off x="6141766" y="5228998"/>
            <a:ext cx="2573020" cy="306535"/>
          </a:xfrm>
          <a:prstGeom prst="roundRect">
            <a:avLst>
              <a:gd name="adj" fmla="val 5443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00" b="1" i="0" u="none" strike="noStrike" kern="1200" cap="none" spc="0" normalizeH="0" baseline="0" noProof="0">
                <a:ln>
                  <a:noFill/>
                </a:ln>
                <a:solidFill>
                  <a:srgbClr val="5B9BD5">
                    <a:lumMod val="20000"/>
                    <a:lumOff val="80000"/>
                  </a:srgbClr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Row Buffer</a:t>
            </a:r>
          </a:p>
        </p:txBody>
      </p:sp>
      <p:grpSp>
        <p:nvGrpSpPr>
          <p:cNvPr id="13" name="Bitline">
            <a:extLst>
              <a:ext uri="{FF2B5EF4-FFF2-40B4-BE49-F238E27FC236}">
                <a16:creationId xmlns:a16="http://schemas.microsoft.com/office/drawing/2014/main" id="{8A61DA0B-0FE0-5447-90BD-A816C32CAB7B}"/>
              </a:ext>
            </a:extLst>
          </p:cNvPr>
          <p:cNvGrpSpPr/>
          <p:nvPr/>
        </p:nvGrpSpPr>
        <p:grpSpPr>
          <a:xfrm>
            <a:off x="6130544" y="3393293"/>
            <a:ext cx="2588423" cy="1835705"/>
            <a:chOff x="6130544" y="3393293"/>
            <a:chExt cx="2588423" cy="1835705"/>
          </a:xfrm>
        </p:grpSpPr>
        <p:cxnSp>
          <p:nvCxnSpPr>
            <p:cNvPr id="151" name="Straight Connector 115">
              <a:extLst>
                <a:ext uri="{FF2B5EF4-FFF2-40B4-BE49-F238E27FC236}">
                  <a16:creationId xmlns:a16="http://schemas.microsoft.com/office/drawing/2014/main" id="{2D1C8C40-772A-6D41-9DA5-7868FE85FFEF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8191500" y="3763932"/>
              <a:ext cx="0" cy="1465066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15">
              <a:extLst>
                <a:ext uri="{FF2B5EF4-FFF2-40B4-BE49-F238E27FC236}">
                  <a16:creationId xmlns:a16="http://schemas.microsoft.com/office/drawing/2014/main" id="{F9C0EE09-A28F-1A4B-891C-A860C4695DB8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7772400" y="3747107"/>
              <a:ext cx="0" cy="1465066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15">
              <a:extLst>
                <a:ext uri="{FF2B5EF4-FFF2-40B4-BE49-F238E27FC236}">
                  <a16:creationId xmlns:a16="http://schemas.microsoft.com/office/drawing/2014/main" id="{1FB6CC3A-35B9-4A40-9EA7-BCFBADF61A82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7348542" y="3747107"/>
              <a:ext cx="0" cy="1465066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15">
              <a:extLst>
                <a:ext uri="{FF2B5EF4-FFF2-40B4-BE49-F238E27FC236}">
                  <a16:creationId xmlns:a16="http://schemas.microsoft.com/office/drawing/2014/main" id="{8E3DAFB5-F2F4-B743-B8B0-5FE88339BB0D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6506182" y="3739275"/>
              <a:ext cx="0" cy="1465066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15">
              <a:extLst>
                <a:ext uri="{FF2B5EF4-FFF2-40B4-BE49-F238E27FC236}">
                  <a16:creationId xmlns:a16="http://schemas.microsoft.com/office/drawing/2014/main" id="{2FBBC45D-AF78-5345-BFA4-70702B19FE90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6934200" y="3739275"/>
              <a:ext cx="0" cy="1465066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DE64B3B7-565A-B24F-8F78-54C81420713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30544" y="3393293"/>
              <a:ext cx="763351" cy="2893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err="1">
                  <a:ln>
                    <a:noFill/>
                  </a:ln>
                  <a:solidFill>
                    <a:srgbClr val="ED7D31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Bitline</a:t>
              </a: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181" name="Rectangle 180">
              <a:extLst>
                <a:ext uri="{FF2B5EF4-FFF2-40B4-BE49-F238E27FC236}">
                  <a16:creationId xmlns:a16="http://schemas.microsoft.com/office/drawing/2014/main" id="{69A75630-D470-D34A-8D22-BB557882F22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02902" y="4054719"/>
              <a:ext cx="397637" cy="2893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ED7D31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…</a:t>
              </a:r>
            </a:p>
          </p:txBody>
        </p: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FE58EA8F-293F-D747-A748-917ADDBDADF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21330" y="4353756"/>
              <a:ext cx="397637" cy="2893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ED7D31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…</a:t>
              </a:r>
            </a:p>
          </p:txBody>
        </p:sp>
      </p:grpSp>
      <p:grpSp>
        <p:nvGrpSpPr>
          <p:cNvPr id="12" name="Wordline">
            <a:extLst>
              <a:ext uri="{FF2B5EF4-FFF2-40B4-BE49-F238E27FC236}">
                <a16:creationId xmlns:a16="http://schemas.microsoft.com/office/drawing/2014/main" id="{2804D5F7-D42F-8B45-89AA-3E1D7D7550A7}"/>
              </a:ext>
            </a:extLst>
          </p:cNvPr>
          <p:cNvGrpSpPr/>
          <p:nvPr/>
        </p:nvGrpSpPr>
        <p:grpSpPr>
          <a:xfrm>
            <a:off x="6141766" y="3750932"/>
            <a:ext cx="2996877" cy="1451933"/>
            <a:chOff x="6141766" y="3750932"/>
            <a:chExt cx="2996877" cy="1451933"/>
          </a:xfrm>
        </p:grpSpPr>
        <p:cxnSp>
          <p:nvCxnSpPr>
            <p:cNvPr id="157" name="Straight Connector 124">
              <a:extLst>
                <a:ext uri="{FF2B5EF4-FFF2-40B4-BE49-F238E27FC236}">
                  <a16:creationId xmlns:a16="http://schemas.microsoft.com/office/drawing/2014/main" id="{15C22B0B-6422-484C-91AB-4FF5CB685AE1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6141766" y="4687341"/>
              <a:ext cx="2573020" cy="0"/>
            </a:xfrm>
            <a:prstGeom prst="line">
              <a:avLst/>
            </a:prstGeom>
            <a:ln w="2857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0" name="Rectangle 179">
              <a:extLst>
                <a:ext uri="{FF2B5EF4-FFF2-40B4-BE49-F238E27FC236}">
                  <a16:creationId xmlns:a16="http://schemas.microsoft.com/office/drawing/2014/main" id="{EA57CF8B-54E0-FC46-AC0F-E9C9CEA4EA6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149783" y="3750932"/>
              <a:ext cx="988860" cy="2893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Wordline</a:t>
              </a:r>
            </a:p>
          </p:txBody>
        </p:sp>
        <p:sp>
          <p:nvSpPr>
            <p:cNvPr id="187" name="Rectangle 186">
              <a:extLst>
                <a:ext uri="{FF2B5EF4-FFF2-40B4-BE49-F238E27FC236}">
                  <a16:creationId xmlns:a16="http://schemas.microsoft.com/office/drawing/2014/main" id="{478057A0-96DF-4343-8C2C-00305DF6060B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6562496" y="4830493"/>
              <a:ext cx="397637" cy="2893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…</a:t>
              </a:r>
            </a:p>
          </p:txBody>
        </p:sp>
        <p:cxnSp>
          <p:nvCxnSpPr>
            <p:cNvPr id="202" name="Straight Connector 124">
              <a:extLst>
                <a:ext uri="{FF2B5EF4-FFF2-40B4-BE49-F238E27FC236}">
                  <a16:creationId xmlns:a16="http://schemas.microsoft.com/office/drawing/2014/main" id="{47675B33-B9A8-4946-BAF0-0FFA700478B2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6141766" y="4388303"/>
              <a:ext cx="2573020" cy="0"/>
            </a:xfrm>
            <a:prstGeom prst="line">
              <a:avLst/>
            </a:prstGeom>
            <a:ln w="2857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124">
              <a:extLst>
                <a:ext uri="{FF2B5EF4-FFF2-40B4-BE49-F238E27FC236}">
                  <a16:creationId xmlns:a16="http://schemas.microsoft.com/office/drawing/2014/main" id="{EEBBA1AF-F619-6A46-B0BB-6A82BD7BD70A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6141766" y="4080669"/>
              <a:ext cx="2573020" cy="0"/>
            </a:xfrm>
            <a:prstGeom prst="line">
              <a:avLst/>
            </a:prstGeom>
            <a:ln w="2857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4" name="Rectangle 203">
              <a:extLst>
                <a:ext uri="{FF2B5EF4-FFF2-40B4-BE49-F238E27FC236}">
                  <a16:creationId xmlns:a16="http://schemas.microsoft.com/office/drawing/2014/main" id="{05C32EAD-629E-4B48-89F0-2E0E6237F2AE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008596" y="4837124"/>
              <a:ext cx="397637" cy="2893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…</a:t>
              </a:r>
            </a:p>
          </p:txBody>
        </p:sp>
        <p:sp>
          <p:nvSpPr>
            <p:cNvPr id="205" name="Rectangle 204">
              <a:extLst>
                <a:ext uri="{FF2B5EF4-FFF2-40B4-BE49-F238E27FC236}">
                  <a16:creationId xmlns:a16="http://schemas.microsoft.com/office/drawing/2014/main" id="{B95E8257-3C00-C841-AA58-15188D075FED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414792" y="4846068"/>
              <a:ext cx="397637" cy="2893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…</a:t>
              </a:r>
            </a:p>
          </p:txBody>
        </p:sp>
        <p:sp>
          <p:nvSpPr>
            <p:cNvPr id="206" name="Rectangle 205">
              <a:extLst>
                <a:ext uri="{FF2B5EF4-FFF2-40B4-BE49-F238E27FC236}">
                  <a16:creationId xmlns:a16="http://schemas.microsoft.com/office/drawing/2014/main" id="{09ECB0C3-E22C-444C-B596-9422FF3267E4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844255" y="4859392"/>
              <a:ext cx="397637" cy="2893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…</a:t>
              </a:r>
            </a:p>
          </p:txBody>
        </p:sp>
      </p:grpSp>
      <p:grpSp>
        <p:nvGrpSpPr>
          <p:cNvPr id="11" name="Cells">
            <a:extLst>
              <a:ext uri="{FF2B5EF4-FFF2-40B4-BE49-F238E27FC236}">
                <a16:creationId xmlns:a16="http://schemas.microsoft.com/office/drawing/2014/main" id="{E8B3A4F3-9884-D14E-8452-9B1E303D7E32}"/>
              </a:ext>
            </a:extLst>
          </p:cNvPr>
          <p:cNvGrpSpPr/>
          <p:nvPr/>
        </p:nvGrpSpPr>
        <p:grpSpPr>
          <a:xfrm>
            <a:off x="6392605" y="3472780"/>
            <a:ext cx="1926185" cy="1345712"/>
            <a:chOff x="6392605" y="3472780"/>
            <a:chExt cx="1926185" cy="1345712"/>
          </a:xfrm>
        </p:grpSpPr>
        <p:cxnSp>
          <p:nvCxnSpPr>
            <p:cNvPr id="188" name="Straight Arrow Connector 187">
              <a:extLst>
                <a:ext uri="{FF2B5EF4-FFF2-40B4-BE49-F238E27FC236}">
                  <a16:creationId xmlns:a16="http://schemas.microsoft.com/office/drawing/2014/main" id="{FCEA70B2-7C1B-8848-BB7C-8872B795F577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7002300" y="3727542"/>
              <a:ext cx="184739" cy="23761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061C987C-AF56-864E-A825-34050F200CC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910491" y="3472780"/>
              <a:ext cx="1116011" cy="2893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DRAM Cell</a:t>
              </a:r>
            </a:p>
          </p:txBody>
        </p:sp>
        <p:sp>
          <p:nvSpPr>
            <p:cNvPr id="159" name="Oval 131">
              <a:extLst>
                <a:ext uri="{FF2B5EF4-FFF2-40B4-BE49-F238E27FC236}">
                  <a16:creationId xmlns:a16="http://schemas.microsoft.com/office/drawing/2014/main" id="{F151E009-4668-A64A-AEDB-6972E0D8229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092476" y="4581898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0" name="Oval 134">
              <a:extLst>
                <a:ext uri="{FF2B5EF4-FFF2-40B4-BE49-F238E27FC236}">
                  <a16:creationId xmlns:a16="http://schemas.microsoft.com/office/drawing/2014/main" id="{FF1CEF6F-C8D8-1D47-93C3-C950B621060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34381" y="4582779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1" name="Oval 137">
              <a:extLst>
                <a:ext uri="{FF2B5EF4-FFF2-40B4-BE49-F238E27FC236}">
                  <a16:creationId xmlns:a16="http://schemas.microsoft.com/office/drawing/2014/main" id="{C0362BED-BF1B-1143-B935-946AC1BE2A8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68619" y="4290701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2" name="Oval 140">
              <a:extLst>
                <a:ext uri="{FF2B5EF4-FFF2-40B4-BE49-F238E27FC236}">
                  <a16:creationId xmlns:a16="http://schemas.microsoft.com/office/drawing/2014/main" id="{A3511D03-3E6B-264C-B68D-86AD6DBABB5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084968" y="3960591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3" name="Oval 143">
              <a:extLst>
                <a:ext uri="{FF2B5EF4-FFF2-40B4-BE49-F238E27FC236}">
                  <a16:creationId xmlns:a16="http://schemas.microsoft.com/office/drawing/2014/main" id="{F56C5440-2DED-B44D-81E7-1C8410815B0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32027" y="3960591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7" name="Oval 131">
              <a:extLst>
                <a:ext uri="{FF2B5EF4-FFF2-40B4-BE49-F238E27FC236}">
                  <a16:creationId xmlns:a16="http://schemas.microsoft.com/office/drawing/2014/main" id="{25493F90-8D7D-DC44-BB8C-6BBC3B95C54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249061" y="4592178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8" name="Oval 134">
              <a:extLst>
                <a:ext uri="{FF2B5EF4-FFF2-40B4-BE49-F238E27FC236}">
                  <a16:creationId xmlns:a16="http://schemas.microsoft.com/office/drawing/2014/main" id="{EA8630EB-9BD9-3342-B9A0-A29BAA78313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092476" y="4290701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9" name="Oval 137">
              <a:extLst>
                <a:ext uri="{FF2B5EF4-FFF2-40B4-BE49-F238E27FC236}">
                  <a16:creationId xmlns:a16="http://schemas.microsoft.com/office/drawing/2014/main" id="{22E9EF32-72E2-BE43-B7CB-A555AF5C75F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32027" y="4275146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0" name="Oval 140">
              <a:extLst>
                <a:ext uri="{FF2B5EF4-FFF2-40B4-BE49-F238E27FC236}">
                  <a16:creationId xmlns:a16="http://schemas.microsoft.com/office/drawing/2014/main" id="{1B3E9138-DC21-4545-A02D-906B41F5E4A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68215" y="3960591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1" name="Oval 143">
              <a:extLst>
                <a:ext uri="{FF2B5EF4-FFF2-40B4-BE49-F238E27FC236}">
                  <a16:creationId xmlns:a16="http://schemas.microsoft.com/office/drawing/2014/main" id="{28DB7EEB-B66D-E14A-AD4F-A36F62F5557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92605" y="3960591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4" name="Oval 131">
              <a:extLst>
                <a:ext uri="{FF2B5EF4-FFF2-40B4-BE49-F238E27FC236}">
                  <a16:creationId xmlns:a16="http://schemas.microsoft.com/office/drawing/2014/main" id="{B9487CFC-E86C-D14A-9A38-414DE8EAAE1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63741" y="4588263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5" name="Oval 134">
              <a:extLst>
                <a:ext uri="{FF2B5EF4-FFF2-40B4-BE49-F238E27FC236}">
                  <a16:creationId xmlns:a16="http://schemas.microsoft.com/office/drawing/2014/main" id="{54767612-2AB0-F347-B59B-FA80057F978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96345" y="4588263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6" name="Oval 137">
              <a:extLst>
                <a:ext uri="{FF2B5EF4-FFF2-40B4-BE49-F238E27FC236}">
                  <a16:creationId xmlns:a16="http://schemas.microsoft.com/office/drawing/2014/main" id="{5693B6F7-A429-694A-BD4B-F9FC07B041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241286" y="4284545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7" name="Oval 140">
              <a:extLst>
                <a:ext uri="{FF2B5EF4-FFF2-40B4-BE49-F238E27FC236}">
                  <a16:creationId xmlns:a16="http://schemas.microsoft.com/office/drawing/2014/main" id="{2F6ECC0C-4940-E540-92EC-E4A14CF9C13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92605" y="4284545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8" name="Oval 143">
              <a:extLst>
                <a:ext uri="{FF2B5EF4-FFF2-40B4-BE49-F238E27FC236}">
                  <a16:creationId xmlns:a16="http://schemas.microsoft.com/office/drawing/2014/main" id="{F02D729C-2936-B446-B0A1-D8D3F53D9B1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234784" y="3957949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cxnSp>
        <p:nvCxnSpPr>
          <p:cNvPr id="191" name="Straight Connector 190">
            <a:extLst>
              <a:ext uri="{FF2B5EF4-FFF2-40B4-BE49-F238E27FC236}">
                <a16:creationId xmlns:a16="http://schemas.microsoft.com/office/drawing/2014/main" id="{E1D4232F-53E6-F84C-B647-B31EDB083D52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5783686" y="3334650"/>
            <a:ext cx="289782" cy="69143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2" name="Straight Connector 191">
            <a:extLst>
              <a:ext uri="{FF2B5EF4-FFF2-40B4-BE49-F238E27FC236}">
                <a16:creationId xmlns:a16="http://schemas.microsoft.com/office/drawing/2014/main" id="{96362446-B021-474C-8B23-7B1789872AA6}"/>
              </a:ext>
            </a:extLst>
          </p:cNvPr>
          <p:cNvCxnSpPr>
            <a:cxnSpLocks noChangeAspect="1"/>
          </p:cNvCxnSpPr>
          <p:nvPr/>
        </p:nvCxnSpPr>
        <p:spPr>
          <a:xfrm>
            <a:off x="5815745" y="3939597"/>
            <a:ext cx="217853" cy="165928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BF4D8B37-BB98-8A49-8B6D-1AD7FDEF3A15}"/>
              </a:ext>
            </a:extLst>
          </p:cNvPr>
          <p:cNvSpPr/>
          <p:nvPr/>
        </p:nvSpPr>
        <p:spPr>
          <a:xfrm>
            <a:off x="6313714" y="4242488"/>
            <a:ext cx="2111829" cy="306752"/>
          </a:xfrm>
          <a:prstGeom prst="round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6DC07E-88EB-AF44-A763-25933BB8355D}"/>
              </a:ext>
            </a:extLst>
          </p:cNvPr>
          <p:cNvSpPr txBox="1"/>
          <p:nvPr/>
        </p:nvSpPr>
        <p:spPr>
          <a:xfrm>
            <a:off x="8374056" y="4172471"/>
            <a:ext cx="775180" cy="502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62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DRAM Row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70D549F0-58E7-72AB-151A-3BC881F538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z="1800" b="1" smtClean="0">
                <a:latin typeface="Cambria" panose="02040503050406030204" pitchFamily="18" charset="0"/>
              </a:rPr>
              <a:pPr/>
              <a:t>2</a:t>
            </a:fld>
            <a:endParaRPr lang="en-US" sz="1800" b="1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8541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164" grpId="0"/>
      <p:bldP spid="150" grpId="0" animBg="1"/>
      <p:bldP spid="190" grpId="0" animBg="1"/>
      <p:bldP spid="3" grpId="0" animBg="1"/>
      <p:bldP spid="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8852C6-B5E0-BBE2-9117-3832AC51BD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6F4C7-187D-C4BD-784C-1BA4FCD42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err="1"/>
              <a:t>Svärd</a:t>
            </a:r>
            <a:r>
              <a:rPr lang="en-US" sz="2800" dirty="0"/>
              <a:t>: </a:t>
            </a:r>
            <a:r>
              <a:rPr lang="en-US" sz="2400" dirty="0"/>
              <a:t>Spatial Variation-Aware Read Disturbance Defenses</a:t>
            </a:r>
            <a:br>
              <a:rPr lang="en-US" sz="2400" dirty="0"/>
            </a:br>
            <a:r>
              <a:rPr lang="en-US" sz="2400" dirty="0"/>
              <a:t>Integration Showcase </a:t>
            </a:r>
            <a:endParaRPr lang="en-US" sz="280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CA8B7D1A-C9D0-0C2B-F12F-F198F749AE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DBD4CD-484B-88D6-545B-83BD6F9025EA}"/>
              </a:ext>
            </a:extLst>
          </p:cNvPr>
          <p:cNvSpPr txBox="1"/>
          <p:nvPr/>
        </p:nvSpPr>
        <p:spPr>
          <a:xfrm>
            <a:off x="1717041" y="6527413"/>
            <a:ext cx="66649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latin typeface="Cambria" panose="02040503050406030204" pitchFamily="18" charset="0"/>
              </a:rPr>
              <a:t>Svärd</a:t>
            </a:r>
            <a:r>
              <a:rPr lang="en-US" sz="1200" dirty="0">
                <a:latin typeface="Cambria" panose="02040503050406030204" pitchFamily="18" charset="0"/>
              </a:rPr>
              <a:t> is Swedish for sword, </a:t>
            </a:r>
            <a:r>
              <a:rPr lang="en-US" sz="1200" b="0" i="0" u="none" strike="noStrike" dirty="0">
                <a:solidFill>
                  <a:srgbClr val="212529"/>
                </a:solidFill>
                <a:effectLst/>
                <a:latin typeface="Cambria" panose="02040503050406030204" pitchFamily="18" charset="0"/>
              </a:rPr>
              <a:t>a weapon with a long blade for cutting or thrusting </a:t>
            </a:r>
            <a:r>
              <a:rPr lang="en-US" sz="1200" b="0" i="0" u="none" strike="noStrike" dirty="0">
                <a:solidFill>
                  <a:srgbClr val="212529"/>
                </a:solidFill>
                <a:effectLst/>
                <a:latin typeface="Cambria" panose="02040503050406030204" pitchFamily="18" charset="0"/>
                <a:hlinkClick r:id="rId3"/>
              </a:rPr>
              <a:t>[Merriam-Webster]</a:t>
            </a:r>
            <a:endParaRPr lang="en-US" sz="1200" dirty="0">
              <a:latin typeface="Cambria" panose="02040503050406030204" pitchFamily="18" charset="0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77C4930-4A66-0147-E9A6-672BBA953CFC}"/>
              </a:ext>
            </a:extLst>
          </p:cNvPr>
          <p:cNvGrpSpPr/>
          <p:nvPr/>
        </p:nvGrpSpPr>
        <p:grpSpPr>
          <a:xfrm>
            <a:off x="5049521" y="1055094"/>
            <a:ext cx="3975097" cy="1146204"/>
            <a:chOff x="3045463" y="1105039"/>
            <a:chExt cx="3975097" cy="1146204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2D12A79-7EE9-1734-2044-C6F584A06F48}"/>
                </a:ext>
              </a:extLst>
            </p:cNvPr>
            <p:cNvSpPr txBox="1"/>
            <p:nvPr/>
          </p:nvSpPr>
          <p:spPr>
            <a:xfrm>
              <a:off x="3401063" y="1105039"/>
              <a:ext cx="3619497" cy="64633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rgbClr val="C00000"/>
                  </a:solidFill>
                  <a:latin typeface="Cambria" panose="02040503050406030204" pitchFamily="18" charset="0"/>
                </a:rPr>
                <a:t>Svärd</a:t>
              </a:r>
              <a:r>
                <a:rPr lang="en-US" dirty="0">
                  <a:solidFill>
                    <a:srgbClr val="C00000"/>
                  </a:solidFill>
                  <a:latin typeface="Cambria" panose="02040503050406030204" pitchFamily="18" charset="0"/>
                </a:rPr>
                <a:t> tunes </a:t>
              </a:r>
              <a:r>
                <a:rPr lang="en-US" b="1" dirty="0">
                  <a:solidFill>
                    <a:srgbClr val="C00000"/>
                  </a:solidFill>
                  <a:latin typeface="Cambria" panose="02040503050406030204" pitchFamily="18" charset="0"/>
                </a:rPr>
                <a:t>the threshold </a:t>
              </a:r>
              <a:r>
                <a:rPr lang="en-US" dirty="0">
                  <a:solidFill>
                    <a:srgbClr val="C00000"/>
                  </a:solidFill>
                  <a:latin typeface="Cambria" panose="02040503050406030204" pitchFamily="18" charset="0"/>
                </a:rPr>
                <a:t>based </a:t>
              </a:r>
              <a:br>
                <a:rPr lang="en-US" dirty="0">
                  <a:solidFill>
                    <a:srgbClr val="C00000"/>
                  </a:solidFill>
                  <a:latin typeface="Cambria" panose="02040503050406030204" pitchFamily="18" charset="0"/>
                </a:rPr>
              </a:br>
              <a:r>
                <a:rPr lang="en-US" dirty="0">
                  <a:solidFill>
                    <a:srgbClr val="C00000"/>
                  </a:solidFill>
                  <a:latin typeface="Cambria" panose="02040503050406030204" pitchFamily="18" charset="0"/>
                </a:rPr>
                <a:t>on the </a:t>
              </a:r>
              <a:r>
                <a:rPr lang="en-US" b="1" dirty="0">
                  <a:solidFill>
                    <a:srgbClr val="C00000"/>
                  </a:solidFill>
                  <a:latin typeface="Cambria" panose="02040503050406030204" pitchFamily="18" charset="0"/>
                </a:rPr>
                <a:t>victim row’s vulnerability</a:t>
              </a:r>
            </a:p>
          </p:txBody>
        </p:sp>
        <p:cxnSp>
          <p:nvCxnSpPr>
            <p:cNvPr id="11" name="Curved Connector 10">
              <a:extLst>
                <a:ext uri="{FF2B5EF4-FFF2-40B4-BE49-F238E27FC236}">
                  <a16:creationId xmlns:a16="http://schemas.microsoft.com/office/drawing/2014/main" id="{791F69DF-4D99-1341-F8C4-6D51B4F11D7A}"/>
                </a:ext>
              </a:extLst>
            </p:cNvPr>
            <p:cNvCxnSpPr>
              <a:cxnSpLocks/>
              <a:stCxn id="8" idx="2"/>
              <a:endCxn id="12" idx="3"/>
            </p:cNvCxnSpPr>
            <p:nvPr/>
          </p:nvCxnSpPr>
          <p:spPr>
            <a:xfrm rot="5400000">
              <a:off x="4072466" y="1049486"/>
              <a:ext cx="436463" cy="1840231"/>
            </a:xfrm>
            <a:prstGeom prst="curvedConnector2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EC39606-DC82-6EB4-8CF9-AFE69AF84786}"/>
                </a:ext>
              </a:extLst>
            </p:cNvPr>
            <p:cNvSpPr/>
            <p:nvPr/>
          </p:nvSpPr>
          <p:spPr>
            <a:xfrm>
              <a:off x="3045463" y="2124423"/>
              <a:ext cx="325118" cy="12682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4D35C85-D3F5-7AC6-B991-85A4122A0DB0}"/>
              </a:ext>
            </a:extLst>
          </p:cNvPr>
          <p:cNvGrpSpPr/>
          <p:nvPr/>
        </p:nvGrpSpPr>
        <p:grpSpPr>
          <a:xfrm>
            <a:off x="5273043" y="1701425"/>
            <a:ext cx="1941828" cy="1735961"/>
            <a:chOff x="3881123" y="237689"/>
            <a:chExt cx="1941828" cy="1735961"/>
          </a:xfrm>
        </p:grpSpPr>
        <p:cxnSp>
          <p:nvCxnSpPr>
            <p:cNvPr id="24" name="Curved Connector 23">
              <a:extLst>
                <a:ext uri="{FF2B5EF4-FFF2-40B4-BE49-F238E27FC236}">
                  <a16:creationId xmlns:a16="http://schemas.microsoft.com/office/drawing/2014/main" id="{7B86F44A-99C3-03BC-D59B-189C57E2E5D2}"/>
                </a:ext>
              </a:extLst>
            </p:cNvPr>
            <p:cNvCxnSpPr>
              <a:cxnSpLocks/>
              <a:stCxn id="8" idx="2"/>
              <a:endCxn id="25" idx="3"/>
            </p:cNvCxnSpPr>
            <p:nvPr/>
          </p:nvCxnSpPr>
          <p:spPr>
            <a:xfrm rot="5400000">
              <a:off x="4104323" y="146568"/>
              <a:ext cx="1627507" cy="1809749"/>
            </a:xfrm>
            <a:prstGeom prst="curvedConnector2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A68516C-6BA7-969B-B512-D9EA4C572CA0}"/>
                </a:ext>
              </a:extLst>
            </p:cNvPr>
            <p:cNvSpPr/>
            <p:nvPr/>
          </p:nvSpPr>
          <p:spPr>
            <a:xfrm>
              <a:off x="3881123" y="1756741"/>
              <a:ext cx="132078" cy="21690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FE0278AD-66B8-F237-D952-9C2027C6F4DC}"/>
              </a:ext>
            </a:extLst>
          </p:cNvPr>
          <p:cNvGrpSpPr/>
          <p:nvPr/>
        </p:nvGrpSpPr>
        <p:grpSpPr>
          <a:xfrm>
            <a:off x="5191764" y="1701424"/>
            <a:ext cx="2023107" cy="2924682"/>
            <a:chOff x="3647444" y="85288"/>
            <a:chExt cx="2023107" cy="2924682"/>
          </a:xfrm>
        </p:grpSpPr>
        <p:cxnSp>
          <p:nvCxnSpPr>
            <p:cNvPr id="37" name="Curved Connector 36">
              <a:extLst>
                <a:ext uri="{FF2B5EF4-FFF2-40B4-BE49-F238E27FC236}">
                  <a16:creationId xmlns:a16="http://schemas.microsoft.com/office/drawing/2014/main" id="{4B2A4C21-F4F8-BDDE-353E-E1BF36185ABE}"/>
                </a:ext>
              </a:extLst>
            </p:cNvPr>
            <p:cNvCxnSpPr>
              <a:cxnSpLocks/>
              <a:stCxn id="8" idx="2"/>
              <a:endCxn id="38" idx="3"/>
            </p:cNvCxnSpPr>
            <p:nvPr/>
          </p:nvCxnSpPr>
          <p:spPr>
            <a:xfrm rot="5400000">
              <a:off x="3357563" y="588528"/>
              <a:ext cx="2816227" cy="1809748"/>
            </a:xfrm>
            <a:prstGeom prst="curvedConnector2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361B1B79-3675-33B8-3D48-15F23A4158A6}"/>
                </a:ext>
              </a:extLst>
            </p:cNvPr>
            <p:cNvSpPr/>
            <p:nvPr/>
          </p:nvSpPr>
          <p:spPr>
            <a:xfrm>
              <a:off x="3647444" y="2793061"/>
              <a:ext cx="213358" cy="21690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BBFE8C83-3B8A-5F92-CC37-40563614601F}"/>
              </a:ext>
            </a:extLst>
          </p:cNvPr>
          <p:cNvGrpSpPr/>
          <p:nvPr/>
        </p:nvGrpSpPr>
        <p:grpSpPr>
          <a:xfrm>
            <a:off x="5191764" y="1701424"/>
            <a:ext cx="2023107" cy="4160770"/>
            <a:chOff x="3495044" y="-67112"/>
            <a:chExt cx="2023107" cy="4160770"/>
          </a:xfrm>
        </p:grpSpPr>
        <p:cxnSp>
          <p:nvCxnSpPr>
            <p:cNvPr id="49" name="Curved Connector 48">
              <a:extLst>
                <a:ext uri="{FF2B5EF4-FFF2-40B4-BE49-F238E27FC236}">
                  <a16:creationId xmlns:a16="http://schemas.microsoft.com/office/drawing/2014/main" id="{9F35FA44-96F7-9FD3-D1F4-4D91EFF79B9D}"/>
                </a:ext>
              </a:extLst>
            </p:cNvPr>
            <p:cNvCxnSpPr>
              <a:cxnSpLocks/>
              <a:stCxn id="8" idx="2"/>
              <a:endCxn id="50" idx="3"/>
            </p:cNvCxnSpPr>
            <p:nvPr/>
          </p:nvCxnSpPr>
          <p:spPr>
            <a:xfrm rot="5400000">
              <a:off x="2587119" y="1054172"/>
              <a:ext cx="4052315" cy="1809748"/>
            </a:xfrm>
            <a:prstGeom prst="curvedConnector2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75B49588-8334-DEB4-1A0D-560DBB726725}"/>
                </a:ext>
              </a:extLst>
            </p:cNvPr>
            <p:cNvSpPr/>
            <p:nvPr/>
          </p:nvSpPr>
          <p:spPr>
            <a:xfrm>
              <a:off x="3495044" y="3876749"/>
              <a:ext cx="213358" cy="21690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4" name="Rectangle 53">
            <a:extLst>
              <a:ext uri="{FF2B5EF4-FFF2-40B4-BE49-F238E27FC236}">
                <a16:creationId xmlns:a16="http://schemas.microsoft.com/office/drawing/2014/main" id="{DC92CDF3-03B7-9BBC-9BDE-0D26078CC064}"/>
              </a:ext>
            </a:extLst>
          </p:cNvPr>
          <p:cNvSpPr/>
          <p:nvPr/>
        </p:nvSpPr>
        <p:spPr>
          <a:xfrm>
            <a:off x="6929120" y="2313939"/>
            <a:ext cx="421640" cy="1447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2A16A935-CA35-4777-B574-1633DFD16E13}"/>
              </a:ext>
            </a:extLst>
          </p:cNvPr>
          <p:cNvSpPr/>
          <p:nvPr/>
        </p:nvSpPr>
        <p:spPr>
          <a:xfrm>
            <a:off x="6604000" y="3529266"/>
            <a:ext cx="421640" cy="1447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9C82CCAB-5D81-5E01-76DD-C23360ECF51A}"/>
              </a:ext>
            </a:extLst>
          </p:cNvPr>
          <p:cNvSpPr/>
          <p:nvPr/>
        </p:nvSpPr>
        <p:spPr>
          <a:xfrm>
            <a:off x="6327141" y="4722283"/>
            <a:ext cx="421640" cy="1447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3B64F15B-4C28-BF97-963D-78192F11AEEE}"/>
              </a:ext>
            </a:extLst>
          </p:cNvPr>
          <p:cNvSpPr/>
          <p:nvPr/>
        </p:nvSpPr>
        <p:spPr>
          <a:xfrm>
            <a:off x="5979160" y="5071695"/>
            <a:ext cx="421640" cy="1447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E22B1C-480E-E45C-C8B3-7578CF9894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/>
              <a:t>Integrate </a:t>
            </a:r>
            <a:r>
              <a:rPr lang="en-US" sz="2000" dirty="0" err="1"/>
              <a:t>Svärd</a:t>
            </a:r>
            <a:r>
              <a:rPr lang="en-US" sz="2000" dirty="0"/>
              <a:t> with five solutions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2000" dirty="0"/>
              <a:t>PARA [Kim+, ISCA’14]</a:t>
            </a:r>
          </a:p>
          <a:p>
            <a:pPr marL="523875" lvl="1" indent="-2921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</a:pPr>
            <a:r>
              <a:rPr lang="en-US" sz="1800" dirty="0"/>
              <a:t>Generates </a:t>
            </a:r>
            <a:r>
              <a:rPr lang="en-US" sz="1800" b="1" dirty="0"/>
              <a:t>a random number</a:t>
            </a:r>
          </a:p>
          <a:p>
            <a:pPr marL="523875" lvl="1" indent="-2921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</a:pPr>
            <a:r>
              <a:rPr lang="en-US" sz="1800" dirty="0"/>
              <a:t>Compares the random number with </a:t>
            </a:r>
            <a:r>
              <a:rPr lang="en-US" sz="1800" b="1" dirty="0"/>
              <a:t>a</a:t>
            </a:r>
            <a:r>
              <a:rPr lang="en-US" sz="1800" dirty="0"/>
              <a:t> </a:t>
            </a:r>
            <a:r>
              <a:rPr lang="en-US" sz="1800" b="1" dirty="0"/>
              <a:t>threshold</a:t>
            </a:r>
          </a:p>
          <a:p>
            <a:pPr marL="523875" lvl="1" indent="-2921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</a:pPr>
            <a:r>
              <a:rPr lang="en-US" sz="1800" b="1" dirty="0">
                <a:solidFill>
                  <a:srgbClr val="C00000"/>
                </a:solidFill>
              </a:rPr>
              <a:t>Refreshes the victim row </a:t>
            </a:r>
            <a:r>
              <a:rPr lang="en-US" sz="1800" dirty="0"/>
              <a:t>if the random number exceeds</a:t>
            </a:r>
            <a:r>
              <a:rPr lang="en-US" sz="1800" b="1" dirty="0"/>
              <a:t> the threshold</a:t>
            </a:r>
          </a:p>
          <a:p>
            <a:pPr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</a:pPr>
            <a:r>
              <a:rPr lang="en-US" sz="2000" dirty="0"/>
              <a:t>BlockHammer [</a:t>
            </a:r>
            <a:r>
              <a:rPr lang="en-US" sz="2000" dirty="0" err="1"/>
              <a:t>Yaglikci</a:t>
            </a:r>
            <a:r>
              <a:rPr lang="en-US" sz="2000" dirty="0"/>
              <a:t>+, HPCA’21]</a:t>
            </a:r>
          </a:p>
          <a:p>
            <a:pPr marL="523875" lvl="1" indent="-2921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</a:pPr>
            <a:r>
              <a:rPr lang="en-US" sz="1800" dirty="0"/>
              <a:t>Counts </a:t>
            </a:r>
            <a:r>
              <a:rPr lang="en-US" sz="1800" b="1" dirty="0"/>
              <a:t>the number of activations </a:t>
            </a:r>
            <a:r>
              <a:rPr lang="en-US" sz="1800" dirty="0"/>
              <a:t>per DRAM row</a:t>
            </a:r>
          </a:p>
          <a:p>
            <a:pPr marL="523875" lvl="1" indent="-2921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</a:pPr>
            <a:r>
              <a:rPr lang="en-US" sz="1800" dirty="0"/>
              <a:t>Compares the activation count </a:t>
            </a:r>
            <a:r>
              <a:rPr lang="en-US" sz="1800" b="1" dirty="0"/>
              <a:t>with a threshold</a:t>
            </a:r>
          </a:p>
          <a:p>
            <a:pPr marL="523875" lvl="1" indent="-2921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</a:pPr>
            <a:r>
              <a:rPr lang="en-US" sz="1800" b="1" dirty="0">
                <a:solidFill>
                  <a:srgbClr val="C00000"/>
                </a:solidFill>
              </a:rPr>
              <a:t>Throttles accesses </a:t>
            </a:r>
            <a:r>
              <a:rPr lang="en-US" sz="1800" dirty="0"/>
              <a:t>to the aggressor row if the activation count reaches </a:t>
            </a:r>
            <a:r>
              <a:rPr lang="en-US" sz="1800" b="1" dirty="0"/>
              <a:t>the threshold</a:t>
            </a:r>
          </a:p>
          <a:p>
            <a:pPr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</a:pPr>
            <a:r>
              <a:rPr lang="en-US" sz="2000" dirty="0"/>
              <a:t>Hydra [Qureshi+, ISCA’22]</a:t>
            </a:r>
          </a:p>
          <a:p>
            <a:pPr marL="523875" lvl="1" indent="-2921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</a:pPr>
            <a:r>
              <a:rPr lang="en-US" sz="1800" dirty="0"/>
              <a:t>Counts </a:t>
            </a:r>
            <a:r>
              <a:rPr lang="en-US" sz="1800" b="1" dirty="0"/>
              <a:t>the number of activations </a:t>
            </a:r>
            <a:r>
              <a:rPr lang="en-US" sz="1800" dirty="0"/>
              <a:t>per DRAM row</a:t>
            </a:r>
          </a:p>
          <a:p>
            <a:pPr marL="523875" lvl="1" indent="-2921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</a:pPr>
            <a:r>
              <a:rPr lang="en-US" sz="1800" dirty="0"/>
              <a:t>Compares the activation count </a:t>
            </a:r>
            <a:r>
              <a:rPr lang="en-US" sz="1800" b="1" dirty="0"/>
              <a:t>with a threshold</a:t>
            </a:r>
          </a:p>
          <a:p>
            <a:pPr marL="523875" lvl="1" indent="-2921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</a:pPr>
            <a:r>
              <a:rPr lang="en-US" sz="1800" b="1" dirty="0">
                <a:solidFill>
                  <a:srgbClr val="C00000"/>
                </a:solidFill>
              </a:rPr>
              <a:t>Refreshes the victim row</a:t>
            </a:r>
            <a:r>
              <a:rPr lang="en-US" sz="1800" dirty="0"/>
              <a:t> when the activation count reaches </a:t>
            </a:r>
            <a:r>
              <a:rPr lang="en-US" sz="1800" b="1" dirty="0"/>
              <a:t>the threshold</a:t>
            </a:r>
          </a:p>
          <a:p>
            <a:pPr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</a:pPr>
            <a:r>
              <a:rPr lang="en-US" sz="2000" dirty="0"/>
              <a:t>AQUA [Saxena+, MICRO’22] and RRS [</a:t>
            </a:r>
            <a:r>
              <a:rPr lang="en-US" sz="2000" dirty="0" err="1"/>
              <a:t>Saileshwar</a:t>
            </a:r>
            <a:r>
              <a:rPr lang="en-US" sz="2000" dirty="0"/>
              <a:t>+, ASPLOS’22]</a:t>
            </a:r>
          </a:p>
          <a:p>
            <a:pPr marL="523875" lvl="1" indent="-282575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</a:pPr>
            <a:r>
              <a:rPr lang="en-US" sz="1800" dirty="0"/>
              <a:t>Counts </a:t>
            </a:r>
            <a:r>
              <a:rPr lang="en-US" sz="1800" b="1" dirty="0"/>
              <a:t>the number of activations </a:t>
            </a:r>
            <a:r>
              <a:rPr lang="en-US" sz="1800" dirty="0"/>
              <a:t>per DRAM row</a:t>
            </a:r>
          </a:p>
          <a:p>
            <a:pPr marL="523875" lvl="1" indent="-282575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</a:pPr>
            <a:r>
              <a:rPr lang="en-US" sz="1800" dirty="0"/>
              <a:t>Compares the activation count </a:t>
            </a:r>
            <a:r>
              <a:rPr lang="en-US" sz="1800" b="1" dirty="0"/>
              <a:t>with a threshold</a:t>
            </a:r>
          </a:p>
          <a:p>
            <a:pPr marL="523875" lvl="1" indent="-282575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</a:pPr>
            <a:r>
              <a:rPr lang="en-US" sz="1800" b="1" dirty="0">
                <a:solidFill>
                  <a:srgbClr val="C00000"/>
                </a:solidFill>
              </a:rPr>
              <a:t>Relocates the aggressor row</a:t>
            </a:r>
            <a:r>
              <a:rPr lang="en-US" sz="1800" dirty="0"/>
              <a:t> when the activation count reaches </a:t>
            </a:r>
            <a:r>
              <a:rPr lang="en-US" sz="1800" b="1" dirty="0"/>
              <a:t>the threshold</a:t>
            </a:r>
          </a:p>
        </p:txBody>
      </p:sp>
    </p:spTree>
    <p:extLst>
      <p:ext uri="{BB962C8B-B14F-4D97-AF65-F5344CB8AC3E}">
        <p14:creationId xmlns:p14="http://schemas.microsoft.com/office/powerpoint/2010/main" val="3334075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A6BD6B-B16C-051D-4B99-D7DDBA0101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5A3212-00B0-9246-B3CA-B12848170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100" dirty="0" err="1"/>
              <a:t>Svärd</a:t>
            </a:r>
            <a:r>
              <a:rPr lang="en-US" sz="3100" dirty="0"/>
              <a:t>:</a:t>
            </a:r>
            <a:r>
              <a:rPr lang="en-US" sz="3600" dirty="0"/>
              <a:t> </a:t>
            </a:r>
            <a:r>
              <a:rPr lang="en-US" sz="2800" dirty="0"/>
              <a:t>Spatial Variation-Aware Read Disturbance Defenses</a:t>
            </a:r>
            <a:br>
              <a:rPr lang="en-US" sz="2800" dirty="0"/>
            </a:br>
            <a:r>
              <a:rPr lang="en-US" sz="2700" dirty="0"/>
              <a:t>Implementation Showcase 1</a:t>
            </a:r>
          </a:p>
        </p:txBody>
      </p:sp>
      <p:sp>
        <p:nvSpPr>
          <p:cNvPr id="72" name="Content Placeholder 2">
            <a:extLst>
              <a:ext uri="{FF2B5EF4-FFF2-40B4-BE49-F238E27FC236}">
                <a16:creationId xmlns:a16="http://schemas.microsoft.com/office/drawing/2014/main" id="{1D1F7939-A770-C75B-619C-777E70FF31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965201"/>
            <a:ext cx="9143999" cy="533692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</a:pPr>
            <a:r>
              <a:rPr lang="en-US" dirty="0"/>
              <a:t>Classifies DRAM rows into </a:t>
            </a:r>
            <a:r>
              <a:rPr lang="en-US" b="1" dirty="0">
                <a:solidFill>
                  <a:srgbClr val="C00000"/>
                </a:solidFill>
              </a:rPr>
              <a:t>several vulnerability-level bins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</a:pPr>
            <a:r>
              <a:rPr lang="en-US" dirty="0"/>
              <a:t>Maintains </a:t>
            </a:r>
            <a:r>
              <a:rPr lang="en-US" b="1" dirty="0">
                <a:solidFill>
                  <a:srgbClr val="7030A0"/>
                </a:solidFill>
              </a:rPr>
              <a:t>a few (e.g., four) bits</a:t>
            </a:r>
            <a:r>
              <a:rPr lang="en-US" dirty="0"/>
              <a:t> per DRAM row</a:t>
            </a:r>
          </a:p>
          <a:p>
            <a:pPr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>
                <a:schemeClr val="tx1"/>
              </a:buClr>
            </a:pPr>
            <a:r>
              <a:rPr lang="en-US" dirty="0"/>
              <a:t>Implemented in either the memory controller or the DRAM chip</a:t>
            </a:r>
          </a:p>
          <a:p>
            <a:pPr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>
                <a:schemeClr val="tx1"/>
              </a:buClr>
            </a:pPr>
            <a:r>
              <a:rPr lang="en-US" dirty="0"/>
              <a:t>The memory controller-based implementation: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2B8AD33-43FB-120E-14ED-563F25B01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30</a:t>
            </a:fld>
            <a:endParaRPr lang="en-US" dirty="0"/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36952630-FBF3-7B6E-76F5-8A232742C9E2}"/>
              </a:ext>
            </a:extLst>
          </p:cNvPr>
          <p:cNvGrpSpPr/>
          <p:nvPr/>
        </p:nvGrpSpPr>
        <p:grpSpPr>
          <a:xfrm>
            <a:off x="309698" y="3416718"/>
            <a:ext cx="8072303" cy="2085954"/>
            <a:chOff x="478309" y="4216169"/>
            <a:chExt cx="8072303" cy="208595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6A8AEE3-F944-2CF9-E831-C98D5A848B36}"/>
                </a:ext>
              </a:extLst>
            </p:cNvPr>
            <p:cNvSpPr/>
            <p:nvPr/>
          </p:nvSpPr>
          <p:spPr>
            <a:xfrm>
              <a:off x="1522667" y="4240058"/>
              <a:ext cx="5346441" cy="2062065"/>
            </a:xfrm>
            <a:prstGeom prst="rect">
              <a:avLst/>
            </a:prstGeom>
            <a:solidFill>
              <a:srgbClr val="E7D7FF"/>
            </a:solidFill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E8F8E79-1987-1F2B-80EC-5AF6B5DB628C}"/>
                </a:ext>
              </a:extLst>
            </p:cNvPr>
            <p:cNvSpPr/>
            <p:nvPr/>
          </p:nvSpPr>
          <p:spPr>
            <a:xfrm>
              <a:off x="1751268" y="4323292"/>
              <a:ext cx="974794" cy="1409601"/>
            </a:xfrm>
            <a:prstGeom prst="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048C5F6-4FCD-273D-6BAB-47023E6BFEB1}"/>
                </a:ext>
              </a:extLst>
            </p:cNvPr>
            <p:cNvSpPr/>
            <p:nvPr/>
          </p:nvSpPr>
          <p:spPr>
            <a:xfrm>
              <a:off x="7763292" y="4240058"/>
              <a:ext cx="787320" cy="2062065"/>
            </a:xfrm>
            <a:prstGeom prst="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77E3B6A0-39DD-3DB6-C7D5-867738A8EA52}"/>
                </a:ext>
              </a:extLst>
            </p:cNvPr>
            <p:cNvCxnSpPr/>
            <p:nvPr/>
          </p:nvCxnSpPr>
          <p:spPr>
            <a:xfrm>
              <a:off x="2726062" y="4658761"/>
              <a:ext cx="503723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114630B2-38DF-837C-A0B6-C1F992D28870}"/>
                </a:ext>
              </a:extLst>
            </p:cNvPr>
            <p:cNvCxnSpPr>
              <a:cxnSpLocks/>
            </p:cNvCxnSpPr>
            <p:nvPr/>
          </p:nvCxnSpPr>
          <p:spPr>
            <a:xfrm>
              <a:off x="1200762" y="6181436"/>
              <a:ext cx="6542314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8DDB23F4-F97B-62C6-B90C-BE008CC90A9A}"/>
                </a:ext>
              </a:extLst>
            </p:cNvPr>
            <p:cNvCxnSpPr>
              <a:cxnSpLocks/>
            </p:cNvCxnSpPr>
            <p:nvPr/>
          </p:nvCxnSpPr>
          <p:spPr>
            <a:xfrm>
              <a:off x="1200762" y="4658761"/>
              <a:ext cx="550506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775DF34-A683-6933-AA44-3B484FCA0883}"/>
                </a:ext>
              </a:extLst>
            </p:cNvPr>
            <p:cNvSpPr txBox="1"/>
            <p:nvPr/>
          </p:nvSpPr>
          <p:spPr>
            <a:xfrm>
              <a:off x="7222759" y="5873659"/>
              <a:ext cx="54053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Cambria" panose="02040503050406030204" pitchFamily="18" charset="0"/>
                </a:rPr>
                <a:t>Data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B600777-EE53-B72F-6D0D-38B0FC305BE4}"/>
                </a:ext>
              </a:extLst>
            </p:cNvPr>
            <p:cNvSpPr txBox="1"/>
            <p:nvPr/>
          </p:nvSpPr>
          <p:spPr>
            <a:xfrm>
              <a:off x="478309" y="4378785"/>
              <a:ext cx="82586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Cambria" panose="02040503050406030204" pitchFamily="18" charset="0"/>
                </a:rPr>
                <a:t>Memory</a:t>
              </a:r>
            </a:p>
            <a:p>
              <a:r>
                <a:rPr lang="en-US" sz="1400" dirty="0">
                  <a:latin typeface="Cambria" panose="02040503050406030204" pitchFamily="18" charset="0"/>
                </a:rPr>
                <a:t>Request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B8E42BD-9A34-DDFF-E207-6C823BB214C3}"/>
                </a:ext>
              </a:extLst>
            </p:cNvPr>
            <p:cNvSpPr txBox="1"/>
            <p:nvPr/>
          </p:nvSpPr>
          <p:spPr>
            <a:xfrm>
              <a:off x="2726062" y="4389129"/>
              <a:ext cx="26861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Cambria" panose="02040503050406030204" pitchFamily="18" charset="0"/>
                </a:rPr>
                <a:t>DRAM Commands, Address, Data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09B39B3-FC6B-840C-194A-14CC0B867176}"/>
                </a:ext>
              </a:extLst>
            </p:cNvPr>
            <p:cNvSpPr txBox="1"/>
            <p:nvPr/>
          </p:nvSpPr>
          <p:spPr>
            <a:xfrm>
              <a:off x="5143499" y="4216169"/>
              <a:ext cx="17645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latin typeface="Cambria" panose="02040503050406030204" pitchFamily="18" charset="0"/>
                </a:rPr>
                <a:t>Memory Controller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AE30C17-C837-04DB-CD26-FA8142C59D98}"/>
                </a:ext>
              </a:extLst>
            </p:cNvPr>
            <p:cNvSpPr txBox="1"/>
            <p:nvPr/>
          </p:nvSpPr>
          <p:spPr>
            <a:xfrm>
              <a:off x="1776763" y="4658761"/>
              <a:ext cx="949299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latin typeface="Cambria" panose="02040503050406030204" pitchFamily="18" charset="0"/>
                </a:rPr>
                <a:t>Memory </a:t>
              </a:r>
            </a:p>
            <a:p>
              <a:pPr algn="ctr"/>
              <a:r>
                <a:rPr lang="en-US" sz="1400" dirty="0">
                  <a:latin typeface="Cambria" panose="02040503050406030204" pitchFamily="18" charset="0"/>
                </a:rPr>
                <a:t>Request</a:t>
              </a:r>
            </a:p>
            <a:p>
              <a:pPr algn="ctr"/>
              <a:r>
                <a:rPr lang="en-US" sz="1400" dirty="0">
                  <a:latin typeface="Cambria" panose="02040503050406030204" pitchFamily="18" charset="0"/>
                </a:rPr>
                <a:t>Scheduler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55758B7-0841-9501-AEAA-7AADCB4CB56A}"/>
                </a:ext>
              </a:extLst>
            </p:cNvPr>
            <p:cNvSpPr txBox="1"/>
            <p:nvPr/>
          </p:nvSpPr>
          <p:spPr>
            <a:xfrm>
              <a:off x="7763292" y="4957986"/>
              <a:ext cx="78731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Cambria" panose="02040503050406030204" pitchFamily="18" charset="0"/>
                </a:rPr>
                <a:t>DRAM </a:t>
              </a:r>
            </a:p>
            <a:p>
              <a:pPr algn="ctr"/>
              <a:r>
                <a:rPr lang="en-US" sz="1400" dirty="0">
                  <a:latin typeface="Cambria" panose="02040503050406030204" pitchFamily="18" charset="0"/>
                </a:rPr>
                <a:t>Chip</a:t>
              </a:r>
            </a:p>
          </p:txBody>
        </p:sp>
      </p:grpSp>
      <p:grpSp>
        <p:nvGrpSpPr>
          <p:cNvPr id="77" name="Solution">
            <a:extLst>
              <a:ext uri="{FF2B5EF4-FFF2-40B4-BE49-F238E27FC236}">
                <a16:creationId xmlns:a16="http://schemas.microsoft.com/office/drawing/2014/main" id="{5E43BBC0-3D9A-6CC3-5711-36B6701D43B3}"/>
              </a:ext>
            </a:extLst>
          </p:cNvPr>
          <p:cNvGrpSpPr/>
          <p:nvPr/>
        </p:nvGrpSpPr>
        <p:grpSpPr>
          <a:xfrm>
            <a:off x="2070054" y="3875810"/>
            <a:ext cx="2112030" cy="1558450"/>
            <a:chOff x="2077843" y="3828049"/>
            <a:chExt cx="2112030" cy="1558450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24B1E773-56FD-B7C4-53DA-0297401B5A54}"/>
                </a:ext>
              </a:extLst>
            </p:cNvPr>
            <p:cNvGrpSpPr/>
            <p:nvPr/>
          </p:nvGrpSpPr>
          <p:grpSpPr>
            <a:xfrm>
              <a:off x="2900066" y="4158479"/>
              <a:ext cx="1289807" cy="738664"/>
              <a:chOff x="2909175" y="2283411"/>
              <a:chExt cx="1289807" cy="738664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95B6AA86-8121-38AB-C33E-C261871AC3F2}"/>
                  </a:ext>
                </a:extLst>
              </p:cNvPr>
              <p:cNvSpPr/>
              <p:nvPr/>
            </p:nvSpPr>
            <p:spPr>
              <a:xfrm>
                <a:off x="2909175" y="2283411"/>
                <a:ext cx="1279646" cy="738664"/>
              </a:xfrm>
              <a:prstGeom prst="rect">
                <a:avLst/>
              </a:prstGeom>
              <a:solidFill>
                <a:schemeClr val="bg1"/>
              </a:solidFill>
              <a:ln w="381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4C11AD3-4131-D3CD-80FB-87546AF59F58}"/>
                  </a:ext>
                </a:extLst>
              </p:cNvPr>
              <p:cNvSpPr txBox="1"/>
              <p:nvPr/>
            </p:nvSpPr>
            <p:spPr>
              <a:xfrm>
                <a:off x="2919335" y="2283411"/>
                <a:ext cx="1279647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Cambria" panose="02040503050406030204" pitchFamily="18" charset="0"/>
                  </a:rPr>
                  <a:t>Existing Read </a:t>
                </a:r>
              </a:p>
              <a:p>
                <a:pPr algn="ctr"/>
                <a:r>
                  <a:rPr lang="en-US" sz="1400" dirty="0">
                    <a:latin typeface="Cambria" panose="02040503050406030204" pitchFamily="18" charset="0"/>
                  </a:rPr>
                  <a:t>Disturbance </a:t>
                </a:r>
              </a:p>
              <a:p>
                <a:pPr algn="ctr"/>
                <a:r>
                  <a:rPr lang="en-US" sz="1400" dirty="0">
                    <a:latin typeface="Cambria" panose="02040503050406030204" pitchFamily="18" charset="0"/>
                  </a:rPr>
                  <a:t>Solution</a:t>
                </a:r>
              </a:p>
            </p:txBody>
          </p:sp>
        </p:grp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09067B07-2079-2237-A4DF-47D7BF68189A}"/>
                </a:ext>
              </a:extLst>
            </p:cNvPr>
            <p:cNvCxnSpPr>
              <a:cxnSpLocks/>
              <a:endCxn id="18" idx="0"/>
            </p:cNvCxnSpPr>
            <p:nvPr/>
          </p:nvCxnSpPr>
          <p:spPr>
            <a:xfrm>
              <a:off x="3535392" y="3828049"/>
              <a:ext cx="4497" cy="33043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Elbow Connector 26">
              <a:extLst>
                <a:ext uri="{FF2B5EF4-FFF2-40B4-BE49-F238E27FC236}">
                  <a16:creationId xmlns:a16="http://schemas.microsoft.com/office/drawing/2014/main" id="{E4BC967A-12CE-9F1E-02AD-7D74F7B7FA6F}"/>
                </a:ext>
              </a:extLst>
            </p:cNvPr>
            <p:cNvCxnSpPr>
              <a:cxnSpLocks/>
              <a:stCxn id="19" idx="2"/>
              <a:endCxn id="11" idx="2"/>
            </p:cNvCxnSpPr>
            <p:nvPr/>
          </p:nvCxnSpPr>
          <p:spPr>
            <a:xfrm rot="5400000" flipH="1">
              <a:off x="2808216" y="4155309"/>
              <a:ext cx="11462" cy="1472207"/>
            </a:xfrm>
            <a:prstGeom prst="bentConnector3">
              <a:avLst>
                <a:gd name="adj1" fmla="val -1994416"/>
              </a:avLst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009275F-3BE5-0087-9AEF-EB5110416B13}"/>
                </a:ext>
              </a:extLst>
            </p:cNvPr>
            <p:cNvSpPr txBox="1"/>
            <p:nvPr/>
          </p:nvSpPr>
          <p:spPr>
            <a:xfrm>
              <a:off x="2184222" y="5078722"/>
              <a:ext cx="153721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Cambria" panose="02040503050406030204" pitchFamily="18" charset="0"/>
                </a:rPr>
                <a:t>Preventive Action</a:t>
              </a:r>
            </a:p>
          </p:txBody>
        </p:sp>
      </p:grpSp>
      <p:sp>
        <p:nvSpPr>
          <p:cNvPr id="4" name="HCfirst">
            <a:extLst>
              <a:ext uri="{FF2B5EF4-FFF2-40B4-BE49-F238E27FC236}">
                <a16:creationId xmlns:a16="http://schemas.microsoft.com/office/drawing/2014/main" id="{04A3D587-C8E1-8D40-9C84-0BF1B69A915D}"/>
              </a:ext>
            </a:extLst>
          </p:cNvPr>
          <p:cNvSpPr txBox="1"/>
          <p:nvPr/>
        </p:nvSpPr>
        <p:spPr>
          <a:xfrm>
            <a:off x="4147697" y="4373168"/>
            <a:ext cx="6206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latin typeface="Cambria" panose="02040503050406030204" pitchFamily="18" charset="0"/>
              </a:rPr>
              <a:t>HC</a:t>
            </a:r>
            <a:r>
              <a:rPr lang="en-US" sz="1400" baseline="-25000" dirty="0" err="1">
                <a:latin typeface="Cambria" panose="02040503050406030204" pitchFamily="18" charset="0"/>
              </a:rPr>
              <a:t>first</a:t>
            </a:r>
            <a:endParaRPr lang="en-US" sz="1400" baseline="-25000" dirty="0">
              <a:latin typeface="Cambria" panose="02040503050406030204" pitchFamily="18" charset="0"/>
            </a:endParaRPr>
          </a:p>
        </p:txBody>
      </p:sp>
      <p:grpSp>
        <p:nvGrpSpPr>
          <p:cNvPr id="69" name="Svard1">
            <a:extLst>
              <a:ext uri="{FF2B5EF4-FFF2-40B4-BE49-F238E27FC236}">
                <a16:creationId xmlns:a16="http://schemas.microsoft.com/office/drawing/2014/main" id="{348C42CF-DD43-2642-6144-10CAEC35E189}"/>
              </a:ext>
            </a:extLst>
          </p:cNvPr>
          <p:cNvGrpSpPr/>
          <p:nvPr/>
        </p:nvGrpSpPr>
        <p:grpSpPr>
          <a:xfrm>
            <a:off x="4160647" y="3857744"/>
            <a:ext cx="2388683" cy="938740"/>
            <a:chOff x="4285714" y="1944273"/>
            <a:chExt cx="2388683" cy="938740"/>
          </a:xfrm>
        </p:grpSpPr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81397FD9-503C-1FF5-0F4C-346B78A01F62}"/>
                </a:ext>
              </a:extLst>
            </p:cNvPr>
            <p:cNvCxnSpPr>
              <a:cxnSpLocks/>
              <a:stCxn id="38" idx="1"/>
            </p:cNvCxnSpPr>
            <p:nvPr/>
          </p:nvCxnSpPr>
          <p:spPr>
            <a:xfrm flipH="1" flipV="1">
              <a:off x="4285714" y="2465142"/>
              <a:ext cx="732742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AE64906-F65D-2FB2-6676-DFDE9769E283}"/>
                </a:ext>
              </a:extLst>
            </p:cNvPr>
            <p:cNvSpPr/>
            <p:nvPr/>
          </p:nvSpPr>
          <p:spPr>
            <a:xfrm>
              <a:off x="5018456" y="2057163"/>
              <a:ext cx="789788" cy="82585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rgbClr val="C00000"/>
                  </a:solidFill>
                  <a:latin typeface="Cambria" panose="02040503050406030204" pitchFamily="18" charset="0"/>
                </a:rPr>
                <a:t>HC</a:t>
              </a:r>
              <a:r>
                <a:rPr lang="en-US" baseline="-25000" dirty="0" err="1">
                  <a:solidFill>
                    <a:srgbClr val="C00000"/>
                  </a:solidFill>
                  <a:latin typeface="Cambria" panose="02040503050406030204" pitchFamily="18" charset="0"/>
                </a:rPr>
                <a:t>first</a:t>
              </a:r>
              <a:r>
                <a:rPr lang="en-US" dirty="0">
                  <a:solidFill>
                    <a:srgbClr val="C00000"/>
                  </a:solidFill>
                  <a:latin typeface="Cambria" panose="02040503050406030204" pitchFamily="18" charset="0"/>
                </a:rPr>
                <a:t> Table</a:t>
              </a:r>
            </a:p>
          </p:txBody>
        </p:sp>
        <p:cxnSp>
          <p:nvCxnSpPr>
            <p:cNvPr id="41" name="Elbow Connector 40">
              <a:extLst>
                <a:ext uri="{FF2B5EF4-FFF2-40B4-BE49-F238E27FC236}">
                  <a16:creationId xmlns:a16="http://schemas.microsoft.com/office/drawing/2014/main" id="{35D9170D-20AE-740C-2E71-164747997A65}"/>
                </a:ext>
              </a:extLst>
            </p:cNvPr>
            <p:cNvCxnSpPr>
              <a:cxnSpLocks/>
              <a:endCxn id="38" idx="3"/>
            </p:cNvCxnSpPr>
            <p:nvPr/>
          </p:nvCxnSpPr>
          <p:spPr>
            <a:xfrm rot="5400000">
              <a:off x="5713328" y="2039190"/>
              <a:ext cx="525815" cy="335981"/>
            </a:xfrm>
            <a:prstGeom prst="bentConnector2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CBEA703E-91AD-E567-28AE-B9A581A39AFD}"/>
                </a:ext>
              </a:extLst>
            </p:cNvPr>
            <p:cNvSpPr txBox="1"/>
            <p:nvPr/>
          </p:nvSpPr>
          <p:spPr>
            <a:xfrm>
              <a:off x="6106421" y="1997602"/>
              <a:ext cx="567976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C00000"/>
                  </a:solidFill>
                  <a:latin typeface="Cambria" panose="02040503050406030204" pitchFamily="18" charset="0"/>
                </a:rPr>
                <a:t>Row</a:t>
              </a:r>
            </a:p>
            <a:p>
              <a:r>
                <a:rPr lang="en-US" sz="1400" dirty="0" err="1">
                  <a:solidFill>
                    <a:srgbClr val="C00000"/>
                  </a:solidFill>
                  <a:latin typeface="Cambria" panose="02040503050406030204" pitchFamily="18" charset="0"/>
                </a:rPr>
                <a:t>Addr</a:t>
              </a:r>
              <a:endParaRPr lang="en-US" sz="1400" dirty="0">
                <a:solidFill>
                  <a:srgbClr val="C00000"/>
                </a:solidFill>
                <a:latin typeface="Cambria" panose="02040503050406030204" pitchFamily="18" charset="0"/>
              </a:endParaRPr>
            </a:p>
          </p:txBody>
        </p:sp>
      </p:grpSp>
      <p:grpSp>
        <p:nvGrpSpPr>
          <p:cNvPr id="68" name="Svard2">
            <a:extLst>
              <a:ext uri="{FF2B5EF4-FFF2-40B4-BE49-F238E27FC236}">
                <a16:creationId xmlns:a16="http://schemas.microsoft.com/office/drawing/2014/main" id="{15F37DEA-895C-957F-8AE7-455CA39D86CA}"/>
              </a:ext>
            </a:extLst>
          </p:cNvPr>
          <p:cNvGrpSpPr/>
          <p:nvPr/>
        </p:nvGrpSpPr>
        <p:grpSpPr>
          <a:xfrm>
            <a:off x="4176567" y="4706860"/>
            <a:ext cx="1272721" cy="728455"/>
            <a:chOff x="4301634" y="2793389"/>
            <a:chExt cx="1272721" cy="728455"/>
          </a:xfrm>
        </p:grpSpPr>
        <p:cxnSp>
          <p:nvCxnSpPr>
            <p:cNvPr id="5" name="Elbow Connector 4">
              <a:extLst>
                <a:ext uri="{FF2B5EF4-FFF2-40B4-BE49-F238E27FC236}">
                  <a16:creationId xmlns:a16="http://schemas.microsoft.com/office/drawing/2014/main" id="{B58C5DB3-65B0-BE44-9599-A71FF739F718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4163586" y="2931437"/>
              <a:ext cx="688916" cy="412819"/>
            </a:xfrm>
            <a:prstGeom prst="bentConnector3">
              <a:avLst>
                <a:gd name="adj1" fmla="val 100112"/>
              </a:avLst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18F9860-0C1C-86BC-066F-9D9B3A94D237}"/>
                </a:ext>
              </a:extLst>
            </p:cNvPr>
            <p:cNvSpPr txBox="1"/>
            <p:nvPr/>
          </p:nvSpPr>
          <p:spPr>
            <a:xfrm>
              <a:off x="4669940" y="2998624"/>
              <a:ext cx="904415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00B050"/>
                  </a:solidFill>
                  <a:latin typeface="Cambria" panose="02040503050406030204" pitchFamily="18" charset="0"/>
                </a:rPr>
                <a:t>Metadata</a:t>
              </a:r>
            </a:p>
            <a:p>
              <a:r>
                <a:rPr lang="en-US" sz="1400" dirty="0">
                  <a:solidFill>
                    <a:srgbClr val="00B050"/>
                  </a:solidFill>
                  <a:latin typeface="Cambria" panose="02040503050406030204" pitchFamily="18" charset="0"/>
                </a:rPr>
                <a:t>Bits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D70FA0B0-2F30-AC30-514F-7A0E2198F8E2}"/>
              </a:ext>
            </a:extLst>
          </p:cNvPr>
          <p:cNvSpPr txBox="1"/>
          <p:nvPr/>
        </p:nvSpPr>
        <p:spPr>
          <a:xfrm>
            <a:off x="1717041" y="6527413"/>
            <a:ext cx="66649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latin typeface="Cambria" panose="02040503050406030204" pitchFamily="18" charset="0"/>
              </a:rPr>
              <a:t>Svärd</a:t>
            </a:r>
            <a:r>
              <a:rPr lang="en-US" sz="1200" dirty="0">
                <a:latin typeface="Cambria" panose="02040503050406030204" pitchFamily="18" charset="0"/>
              </a:rPr>
              <a:t> is Swedish for sword, </a:t>
            </a:r>
            <a:r>
              <a:rPr lang="en-US" sz="1200" b="0" i="0" u="none" strike="noStrike" dirty="0">
                <a:solidFill>
                  <a:srgbClr val="212529"/>
                </a:solidFill>
                <a:effectLst/>
                <a:latin typeface="Cambria" panose="02040503050406030204" pitchFamily="18" charset="0"/>
              </a:rPr>
              <a:t>a weapon with a long blade for cutting or thrusting </a:t>
            </a:r>
            <a:r>
              <a:rPr lang="en-US" sz="1200" b="0" i="0" u="none" strike="noStrike" dirty="0">
                <a:solidFill>
                  <a:srgbClr val="212529"/>
                </a:solidFill>
                <a:effectLst/>
                <a:latin typeface="Cambria" panose="02040503050406030204" pitchFamily="18" charset="0"/>
                <a:hlinkClick r:id="rId3"/>
              </a:rPr>
              <a:t>[Merriam-Webster]</a:t>
            </a:r>
            <a:endParaRPr lang="en-US" sz="1200" dirty="0">
              <a:latin typeface="Cambria" panose="02040503050406030204" pitchFamily="18" charset="0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211A8CF8-B1F5-2232-4682-3D1FE39BC17A}"/>
              </a:ext>
            </a:extLst>
          </p:cNvPr>
          <p:cNvGrpSpPr/>
          <p:nvPr/>
        </p:nvGrpSpPr>
        <p:grpSpPr>
          <a:xfrm>
            <a:off x="4997082" y="4598765"/>
            <a:ext cx="3051161" cy="1500612"/>
            <a:chOff x="4997082" y="3328765"/>
            <a:chExt cx="3051161" cy="150061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C40A9B0-C12E-BE0B-C8F9-D47A68A06F46}"/>
                </a:ext>
              </a:extLst>
            </p:cNvPr>
            <p:cNvSpPr txBox="1"/>
            <p:nvPr/>
          </p:nvSpPr>
          <p:spPr>
            <a:xfrm>
              <a:off x="5903104" y="4244602"/>
              <a:ext cx="214513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accent2">
                      <a:lumMod val="75000"/>
                    </a:schemeClr>
                  </a:solidFill>
                  <a:latin typeface="Cambria" panose="02040503050406030204" pitchFamily="18" charset="0"/>
                </a:rPr>
                <a:t>Two potential ways of </a:t>
              </a:r>
              <a:br>
                <a:rPr lang="en-US" sz="1600" dirty="0">
                  <a:solidFill>
                    <a:schemeClr val="accent2">
                      <a:lumMod val="75000"/>
                    </a:schemeClr>
                  </a:solidFill>
                  <a:latin typeface="Cambria" panose="02040503050406030204" pitchFamily="18" charset="0"/>
                </a:rPr>
              </a:br>
              <a:r>
                <a:rPr lang="en-US" sz="1600" dirty="0">
                  <a:solidFill>
                    <a:schemeClr val="accent2">
                      <a:lumMod val="75000"/>
                    </a:schemeClr>
                  </a:solidFill>
                  <a:latin typeface="Cambria" panose="02040503050406030204" pitchFamily="18" charset="0"/>
                </a:rPr>
                <a:t>handling metadata</a:t>
              </a:r>
            </a:p>
          </p:txBody>
        </p:sp>
        <p:cxnSp>
          <p:nvCxnSpPr>
            <p:cNvPr id="23" name="Curved Connector 22">
              <a:extLst>
                <a:ext uri="{FF2B5EF4-FFF2-40B4-BE49-F238E27FC236}">
                  <a16:creationId xmlns:a16="http://schemas.microsoft.com/office/drawing/2014/main" id="{81623E25-46F2-BBF2-53AE-6AB00FAA0EDE}"/>
                </a:ext>
              </a:extLst>
            </p:cNvPr>
            <p:cNvCxnSpPr>
              <a:stCxn id="15" idx="0"/>
            </p:cNvCxnSpPr>
            <p:nvPr/>
          </p:nvCxnSpPr>
          <p:spPr>
            <a:xfrm rot="16200000" flipV="1">
              <a:off x="6016153" y="3285080"/>
              <a:ext cx="915837" cy="1003207"/>
            </a:xfrm>
            <a:prstGeom prst="curvedConnector2">
              <a:avLst/>
            </a:prstGeom>
            <a:ln w="38100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urved Connector 23">
              <a:extLst>
                <a:ext uri="{FF2B5EF4-FFF2-40B4-BE49-F238E27FC236}">
                  <a16:creationId xmlns:a16="http://schemas.microsoft.com/office/drawing/2014/main" id="{B32C7404-66FF-4150-57B3-E8F92CCF0A7E}"/>
                </a:ext>
              </a:extLst>
            </p:cNvPr>
            <p:cNvCxnSpPr>
              <a:cxnSpLocks/>
              <a:stCxn id="15" idx="1"/>
              <a:endCxn id="6" idx="2"/>
            </p:cNvCxnSpPr>
            <p:nvPr/>
          </p:nvCxnSpPr>
          <p:spPr>
            <a:xfrm rot="10800000">
              <a:off x="4997082" y="4165316"/>
              <a:ext cx="906023" cy="371675"/>
            </a:xfrm>
            <a:prstGeom prst="curvedConnector2">
              <a:avLst/>
            </a:prstGeom>
            <a:ln w="38100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35918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 uiExpand="1" build="p"/>
      <p:bldP spid="4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68EE04-FF6E-D081-707E-A2BDF6FD85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F53CA-720A-56D5-78E1-045F9F822664}"/>
              </a:ext>
            </a:extLst>
          </p:cNvPr>
          <p:cNvSpPr>
            <a:spLocks noGrp="1"/>
          </p:cNvSpPr>
          <p:nvPr>
            <p:ph type="title"/>
          </p:nvPr>
        </p:nvSpPr>
        <p:spPr>
          <a:ln w="38100">
            <a:solidFill>
              <a:schemeClr val="tx1"/>
            </a:solidFill>
          </a:ln>
        </p:spPr>
        <p:txBody>
          <a:bodyPr>
            <a:normAutofit fontScale="90000"/>
          </a:bodyPr>
          <a:lstStyle/>
          <a:p>
            <a:r>
              <a:rPr lang="en-US" sz="3100" dirty="0" err="1"/>
              <a:t>Svärd</a:t>
            </a:r>
            <a:r>
              <a:rPr lang="en-US" sz="3100" dirty="0"/>
              <a:t>:</a:t>
            </a:r>
            <a:r>
              <a:rPr lang="en-US" sz="3600" dirty="0"/>
              <a:t> </a:t>
            </a:r>
            <a:r>
              <a:rPr lang="en-US" sz="2800" dirty="0"/>
              <a:t>Spatial Variation-Aware Read Disturbance Defenses</a:t>
            </a:r>
            <a:br>
              <a:rPr lang="en-US" sz="2800" dirty="0"/>
            </a:br>
            <a:r>
              <a:rPr lang="en-US" sz="2700" dirty="0"/>
              <a:t>Implementation Showcase 2</a:t>
            </a:r>
          </a:p>
        </p:txBody>
      </p:sp>
      <p:sp>
        <p:nvSpPr>
          <p:cNvPr id="72" name="Content Placeholder 2">
            <a:extLst>
              <a:ext uri="{FF2B5EF4-FFF2-40B4-BE49-F238E27FC236}">
                <a16:creationId xmlns:a16="http://schemas.microsoft.com/office/drawing/2014/main" id="{8B2B4478-5004-25F4-6428-355D652D84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965201"/>
            <a:ext cx="9143999" cy="533692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</a:pPr>
            <a:r>
              <a:rPr lang="en-US" dirty="0"/>
              <a:t>Classifies DRAM rows into </a:t>
            </a:r>
            <a:r>
              <a:rPr lang="en-US" b="1" dirty="0">
                <a:solidFill>
                  <a:srgbClr val="C00000"/>
                </a:solidFill>
              </a:rPr>
              <a:t>several vulnerability-level bins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</a:pPr>
            <a:r>
              <a:rPr lang="en-US" dirty="0"/>
              <a:t>Maintains </a:t>
            </a:r>
            <a:r>
              <a:rPr lang="en-US" b="1" dirty="0">
                <a:solidFill>
                  <a:srgbClr val="7030A0"/>
                </a:solidFill>
              </a:rPr>
              <a:t>a few (e.g., four) bits</a:t>
            </a:r>
            <a:r>
              <a:rPr lang="en-US" dirty="0"/>
              <a:t> per DRAM row</a:t>
            </a:r>
          </a:p>
          <a:p>
            <a:pPr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>
                <a:schemeClr val="tx1"/>
              </a:buClr>
            </a:pPr>
            <a:r>
              <a:rPr lang="en-US" dirty="0"/>
              <a:t>Implemented in either the memory controller or the DRAM chip</a:t>
            </a:r>
          </a:p>
          <a:p>
            <a:pPr>
              <a:lnSpc>
                <a:spcPct val="100000"/>
              </a:lnSpc>
              <a:spcBef>
                <a:spcPts val="1200"/>
              </a:spcBef>
              <a:buClr>
                <a:schemeClr val="tx1"/>
              </a:buClr>
            </a:pPr>
            <a:r>
              <a:rPr lang="en-US" dirty="0"/>
              <a:t>The DRAM chip-based implementation:</a:t>
            </a:r>
          </a:p>
          <a:p>
            <a:pPr lvl="1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>
                <a:schemeClr val="tx1"/>
              </a:buClr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Additional few (e.g., four) bits per DRAM row (e.g., 8Kb)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B6FFE38-7FA2-8526-5FB5-3D64D2830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31</a:t>
            </a:fld>
            <a:endParaRPr lang="en-US" dirty="0"/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BB6E2499-3621-B565-77F2-6BB756C6AE46}"/>
              </a:ext>
            </a:extLst>
          </p:cNvPr>
          <p:cNvGrpSpPr/>
          <p:nvPr/>
        </p:nvGrpSpPr>
        <p:grpSpPr>
          <a:xfrm>
            <a:off x="793127" y="3693880"/>
            <a:ext cx="7557745" cy="2348223"/>
            <a:chOff x="253868" y="3995607"/>
            <a:chExt cx="7557745" cy="2348223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87047D3-ACBD-1250-4608-ADF8EEAE8A7C}"/>
                </a:ext>
              </a:extLst>
            </p:cNvPr>
            <p:cNvSpPr/>
            <p:nvPr/>
          </p:nvSpPr>
          <p:spPr>
            <a:xfrm>
              <a:off x="1522667" y="4240058"/>
              <a:ext cx="6288946" cy="2062065"/>
            </a:xfrm>
            <a:prstGeom prst="rect">
              <a:avLst/>
            </a:prstGeom>
            <a:solidFill>
              <a:srgbClr val="E7D7FF"/>
            </a:solidFill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86F985F-C7FA-4403-D9FB-6B8696C3D0AA}"/>
                </a:ext>
              </a:extLst>
            </p:cNvPr>
            <p:cNvSpPr/>
            <p:nvPr/>
          </p:nvSpPr>
          <p:spPr>
            <a:xfrm>
              <a:off x="1592510" y="4303384"/>
              <a:ext cx="274416" cy="1935465"/>
            </a:xfrm>
            <a:prstGeom prst="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8958150C-94A2-2E1D-8B87-E63B952C00E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85652" y="4645764"/>
              <a:ext cx="3415073" cy="1299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739F451B-005A-9692-EED1-1ADA667EA23F}"/>
                </a:ext>
              </a:extLst>
            </p:cNvPr>
            <p:cNvCxnSpPr>
              <a:cxnSpLocks/>
            </p:cNvCxnSpPr>
            <p:nvPr/>
          </p:nvCxnSpPr>
          <p:spPr>
            <a:xfrm>
              <a:off x="1200762" y="4658761"/>
              <a:ext cx="3917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3F97FF3-E97C-CC28-2821-308E403C9FF8}"/>
                </a:ext>
              </a:extLst>
            </p:cNvPr>
            <p:cNvSpPr txBox="1"/>
            <p:nvPr/>
          </p:nvSpPr>
          <p:spPr>
            <a:xfrm>
              <a:off x="677083" y="6036053"/>
              <a:ext cx="54053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Cambria" panose="02040503050406030204" pitchFamily="18" charset="0"/>
                </a:rPr>
                <a:t>Data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376EE5B-19C9-CFC9-FC72-9132152B0984}"/>
                </a:ext>
              </a:extLst>
            </p:cNvPr>
            <p:cNvSpPr txBox="1"/>
            <p:nvPr/>
          </p:nvSpPr>
          <p:spPr>
            <a:xfrm>
              <a:off x="253868" y="4180141"/>
              <a:ext cx="944489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Cambria" panose="02040503050406030204" pitchFamily="18" charset="0"/>
                </a:rPr>
                <a:t>DRAM</a:t>
              </a:r>
            </a:p>
            <a:p>
              <a:r>
                <a:rPr lang="en-US" sz="1400" dirty="0">
                  <a:latin typeface="Cambria" panose="02040503050406030204" pitchFamily="18" charset="0"/>
                </a:rPr>
                <a:t>command</a:t>
              </a:r>
            </a:p>
            <a:p>
              <a:r>
                <a:rPr lang="en-US" sz="1400" dirty="0">
                  <a:latin typeface="Cambria" panose="02040503050406030204" pitchFamily="18" charset="0"/>
                </a:rPr>
                <a:t>address</a:t>
              </a:r>
            </a:p>
            <a:p>
              <a:r>
                <a:rPr lang="en-US" sz="1400" dirty="0">
                  <a:latin typeface="Cambria" panose="02040503050406030204" pitchFamily="18" charset="0"/>
                </a:rPr>
                <a:t>data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6BBA146-07AF-F25B-1AE8-24520AE9BF7C}"/>
                </a:ext>
              </a:extLst>
            </p:cNvPr>
            <p:cNvSpPr txBox="1"/>
            <p:nvPr/>
          </p:nvSpPr>
          <p:spPr>
            <a:xfrm>
              <a:off x="6698808" y="3995607"/>
              <a:ext cx="11128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latin typeface="Cambria" panose="02040503050406030204" pitchFamily="18" charset="0"/>
                </a:rPr>
                <a:t>DRAM Chip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9986B31-0766-22CC-C792-7BD004406B1B}"/>
                </a:ext>
              </a:extLst>
            </p:cNvPr>
            <p:cNvSpPr txBox="1"/>
            <p:nvPr/>
          </p:nvSpPr>
          <p:spPr>
            <a:xfrm rot="16200000">
              <a:off x="745926" y="5117224"/>
              <a:ext cx="193545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Cambria" panose="02040503050406030204" pitchFamily="18" charset="0"/>
                </a:rPr>
                <a:t>I/O Periphery</a:t>
              </a:r>
            </a:p>
          </p:txBody>
        </p:sp>
      </p:grpSp>
      <p:grpSp>
        <p:nvGrpSpPr>
          <p:cNvPr id="77" name="Solution">
            <a:extLst>
              <a:ext uri="{FF2B5EF4-FFF2-40B4-BE49-F238E27FC236}">
                <a16:creationId xmlns:a16="http://schemas.microsoft.com/office/drawing/2014/main" id="{13748764-F519-D188-2466-EDE1261EFF48}"/>
              </a:ext>
            </a:extLst>
          </p:cNvPr>
          <p:cNvGrpSpPr/>
          <p:nvPr/>
        </p:nvGrpSpPr>
        <p:grpSpPr>
          <a:xfrm>
            <a:off x="2800178" y="4344037"/>
            <a:ext cx="1972821" cy="1468785"/>
            <a:chOff x="1769646" y="3803446"/>
            <a:chExt cx="1972821" cy="1468785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9E1D8164-0000-E1AA-416E-5371485BBD27}"/>
                </a:ext>
              </a:extLst>
            </p:cNvPr>
            <p:cNvGrpSpPr/>
            <p:nvPr/>
          </p:nvGrpSpPr>
          <p:grpSpPr>
            <a:xfrm>
              <a:off x="2451273" y="4060949"/>
              <a:ext cx="1291194" cy="743044"/>
              <a:chOff x="2460382" y="2185881"/>
              <a:chExt cx="1291194" cy="743044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00B5C7E9-2AE9-2F13-0C36-71DE1C2ABE26}"/>
                  </a:ext>
                </a:extLst>
              </p:cNvPr>
              <p:cNvSpPr/>
              <p:nvPr/>
            </p:nvSpPr>
            <p:spPr>
              <a:xfrm>
                <a:off x="2471930" y="2185881"/>
                <a:ext cx="1279646" cy="738664"/>
              </a:xfrm>
              <a:prstGeom prst="rect">
                <a:avLst/>
              </a:prstGeom>
              <a:solidFill>
                <a:schemeClr val="bg1"/>
              </a:solidFill>
              <a:ln w="381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E7F27DB-27D5-A16F-8A89-606FFA4E3C34}"/>
                  </a:ext>
                </a:extLst>
              </p:cNvPr>
              <p:cNvSpPr txBox="1"/>
              <p:nvPr/>
            </p:nvSpPr>
            <p:spPr>
              <a:xfrm>
                <a:off x="2460382" y="2190261"/>
                <a:ext cx="1279647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Cambria" panose="02040503050406030204" pitchFamily="18" charset="0"/>
                  </a:rPr>
                  <a:t>Existing Read </a:t>
                </a:r>
              </a:p>
              <a:p>
                <a:pPr algn="ctr"/>
                <a:r>
                  <a:rPr lang="en-US" sz="1400" dirty="0">
                    <a:latin typeface="Cambria" panose="02040503050406030204" pitchFamily="18" charset="0"/>
                  </a:rPr>
                  <a:t>Disturbance </a:t>
                </a:r>
              </a:p>
              <a:p>
                <a:pPr algn="ctr"/>
                <a:r>
                  <a:rPr lang="en-US" sz="1400" dirty="0">
                    <a:latin typeface="Cambria" panose="02040503050406030204" pitchFamily="18" charset="0"/>
                  </a:rPr>
                  <a:t>Solution</a:t>
                </a:r>
              </a:p>
            </p:txBody>
          </p:sp>
        </p:grp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9DBBB42E-9164-1673-D218-9DD7286DB0D2}"/>
                </a:ext>
              </a:extLst>
            </p:cNvPr>
            <p:cNvCxnSpPr>
              <a:cxnSpLocks/>
              <a:endCxn id="18" idx="0"/>
            </p:cNvCxnSpPr>
            <p:nvPr/>
          </p:nvCxnSpPr>
          <p:spPr>
            <a:xfrm>
              <a:off x="3102644" y="3803446"/>
              <a:ext cx="0" cy="25750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Elbow Connector 26">
              <a:extLst>
                <a:ext uri="{FF2B5EF4-FFF2-40B4-BE49-F238E27FC236}">
                  <a16:creationId xmlns:a16="http://schemas.microsoft.com/office/drawing/2014/main" id="{025DEF65-4F86-3D2E-72AC-C9A427BA2FAD}"/>
                </a:ext>
              </a:extLst>
            </p:cNvPr>
            <p:cNvCxnSpPr>
              <a:cxnSpLocks/>
              <a:stCxn id="18" idx="2"/>
              <a:endCxn id="21" idx="2"/>
            </p:cNvCxnSpPr>
            <p:nvPr/>
          </p:nvCxnSpPr>
          <p:spPr>
            <a:xfrm rot="5400000" flipH="1">
              <a:off x="2461861" y="4158830"/>
              <a:ext cx="100188" cy="1181379"/>
            </a:xfrm>
            <a:prstGeom prst="bentConnector3">
              <a:avLst>
                <a:gd name="adj1" fmla="val -228171"/>
              </a:avLst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AFAFBD3-938A-81DB-4423-8B08082BAE1C}"/>
                </a:ext>
              </a:extLst>
            </p:cNvPr>
            <p:cNvSpPr txBox="1"/>
            <p:nvPr/>
          </p:nvSpPr>
          <p:spPr>
            <a:xfrm>
              <a:off x="1769646" y="4964454"/>
              <a:ext cx="153721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Cambria" panose="02040503050406030204" pitchFamily="18" charset="0"/>
                </a:rPr>
                <a:t>Preventive Action</a:t>
              </a:r>
            </a:p>
          </p:txBody>
        </p:sp>
      </p:grpSp>
      <p:sp>
        <p:nvSpPr>
          <p:cNvPr id="4" name="HCfirst">
            <a:extLst>
              <a:ext uri="{FF2B5EF4-FFF2-40B4-BE49-F238E27FC236}">
                <a16:creationId xmlns:a16="http://schemas.microsoft.com/office/drawing/2014/main" id="{9BFC88E7-94D8-E3F2-0661-16A1715378F7}"/>
              </a:ext>
            </a:extLst>
          </p:cNvPr>
          <p:cNvSpPr txBox="1"/>
          <p:nvPr/>
        </p:nvSpPr>
        <p:spPr>
          <a:xfrm>
            <a:off x="4992357" y="5398536"/>
            <a:ext cx="9044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HC</a:t>
            </a:r>
            <a:r>
              <a:rPr lang="en-US" sz="1400" baseline="-25000" dirty="0" err="1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first</a:t>
            </a:r>
            <a:r>
              <a:rPr lang="en-US" sz="1400" baseline="-25000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 </a:t>
            </a:r>
            <a:r>
              <a:rPr lang="en-US" sz="1400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Bin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B23CA8-7B51-8C75-1E5D-D136152390C6}"/>
              </a:ext>
            </a:extLst>
          </p:cNvPr>
          <p:cNvSpPr txBox="1"/>
          <p:nvPr/>
        </p:nvSpPr>
        <p:spPr>
          <a:xfrm>
            <a:off x="1717041" y="6527413"/>
            <a:ext cx="66649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latin typeface="Cambria" panose="02040503050406030204" pitchFamily="18" charset="0"/>
              </a:rPr>
              <a:t>Svärd</a:t>
            </a:r>
            <a:r>
              <a:rPr lang="en-US" sz="1200" dirty="0">
                <a:latin typeface="Cambria" panose="02040503050406030204" pitchFamily="18" charset="0"/>
              </a:rPr>
              <a:t> is Swedish for sword, </a:t>
            </a:r>
            <a:r>
              <a:rPr lang="en-US" sz="1200" b="0" i="0" u="none" strike="noStrike" dirty="0">
                <a:solidFill>
                  <a:srgbClr val="212529"/>
                </a:solidFill>
                <a:effectLst/>
                <a:latin typeface="Cambria" panose="02040503050406030204" pitchFamily="18" charset="0"/>
              </a:rPr>
              <a:t>a weapon with a long blade for cutting or thrusting </a:t>
            </a:r>
            <a:r>
              <a:rPr lang="en-US" sz="1200" b="0" i="0" u="none" strike="noStrike" dirty="0">
                <a:solidFill>
                  <a:srgbClr val="212529"/>
                </a:solidFill>
                <a:effectLst/>
                <a:latin typeface="Cambria" panose="02040503050406030204" pitchFamily="18" charset="0"/>
                <a:hlinkClick r:id="rId3"/>
              </a:rPr>
              <a:t>[Merriam-Webster]</a:t>
            </a:r>
            <a:endParaRPr lang="en-US" sz="1200" dirty="0">
              <a:latin typeface="Cambria" panose="02040503050406030204" pitchFamily="18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363EB36-D6B5-3CE7-384F-0789025B1F2E}"/>
              </a:ext>
            </a:extLst>
          </p:cNvPr>
          <p:cNvSpPr/>
          <p:nvPr/>
        </p:nvSpPr>
        <p:spPr>
          <a:xfrm>
            <a:off x="2506864" y="4698709"/>
            <a:ext cx="889866" cy="541307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DE75C7E-8A8E-971D-CE77-262CD3B31CEB}"/>
              </a:ext>
            </a:extLst>
          </p:cNvPr>
          <p:cNvSpPr txBox="1"/>
          <p:nvPr/>
        </p:nvSpPr>
        <p:spPr>
          <a:xfrm>
            <a:off x="2467125" y="4685397"/>
            <a:ext cx="9659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Cambria" panose="02040503050406030204" pitchFamily="18" charset="0"/>
              </a:rPr>
              <a:t>Refresh</a:t>
            </a:r>
          </a:p>
          <a:p>
            <a:pPr algn="ctr"/>
            <a:r>
              <a:rPr lang="en-US" sz="1400" dirty="0">
                <a:latin typeface="Cambria" panose="02040503050406030204" pitchFamily="18" charset="0"/>
              </a:rPr>
              <a:t>Controller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C6192B47-8C5E-B77F-0A17-8FE18D83AFFF}"/>
              </a:ext>
            </a:extLst>
          </p:cNvPr>
          <p:cNvCxnSpPr>
            <a:cxnSpLocks/>
            <a:endCxn id="25" idx="0"/>
          </p:cNvCxnSpPr>
          <p:nvPr/>
        </p:nvCxnSpPr>
        <p:spPr>
          <a:xfrm>
            <a:off x="2950078" y="4347680"/>
            <a:ext cx="0" cy="337717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01C41587-0E1C-577A-0A62-906185D0E7F9}"/>
              </a:ext>
            </a:extLst>
          </p:cNvPr>
          <p:cNvSpPr/>
          <p:nvPr/>
        </p:nvSpPr>
        <p:spPr>
          <a:xfrm>
            <a:off x="5839985" y="4195483"/>
            <a:ext cx="2403348" cy="175093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4029415-18DA-6E92-A3BB-F4DD645EEC98}"/>
              </a:ext>
            </a:extLst>
          </p:cNvPr>
          <p:cNvSpPr txBox="1"/>
          <p:nvPr/>
        </p:nvSpPr>
        <p:spPr>
          <a:xfrm>
            <a:off x="5839984" y="3948513"/>
            <a:ext cx="24033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Cambria" panose="02040503050406030204" pitchFamily="18" charset="0"/>
              </a:rPr>
              <a:t>DRAM Subarray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BB3ABF92-D8DF-8295-72C5-96F5BA2EB8D9}"/>
              </a:ext>
            </a:extLst>
          </p:cNvPr>
          <p:cNvSpPr/>
          <p:nvPr/>
        </p:nvSpPr>
        <p:spPr>
          <a:xfrm>
            <a:off x="6078304" y="4278640"/>
            <a:ext cx="2077719" cy="19042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Cambria" panose="02040503050406030204" pitchFamily="18" charset="0"/>
              </a:rPr>
              <a:t>DRAM Row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E55C7DA6-2990-7ABA-FDB8-8572E34E2C71}"/>
              </a:ext>
            </a:extLst>
          </p:cNvPr>
          <p:cNvSpPr/>
          <p:nvPr/>
        </p:nvSpPr>
        <p:spPr>
          <a:xfrm>
            <a:off x="5940664" y="4278505"/>
            <a:ext cx="137640" cy="190462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Cambria" panose="02040503050406030204" pitchFamily="18" charset="0"/>
            </a:endParaRPr>
          </a:p>
        </p:txBody>
      </p:sp>
      <p:cxnSp>
        <p:nvCxnSpPr>
          <p:cNvPr id="67" name="Elbow Connector 66">
            <a:extLst>
              <a:ext uri="{FF2B5EF4-FFF2-40B4-BE49-F238E27FC236}">
                <a16:creationId xmlns:a16="http://schemas.microsoft.com/office/drawing/2014/main" id="{3BD0CD0D-750C-60F9-B96C-4C45B726D83C}"/>
              </a:ext>
            </a:extLst>
          </p:cNvPr>
          <p:cNvCxnSpPr>
            <a:cxnSpLocks/>
            <a:stCxn id="76" idx="2"/>
            <a:endCxn id="19" idx="3"/>
          </p:cNvCxnSpPr>
          <p:nvPr/>
        </p:nvCxnSpPr>
        <p:spPr>
          <a:xfrm rot="5400000" flipH="1">
            <a:off x="5120571" y="4616133"/>
            <a:ext cx="529793" cy="1248032"/>
          </a:xfrm>
          <a:prstGeom prst="bentConnector4">
            <a:avLst>
              <a:gd name="adj1" fmla="val -43149"/>
              <a:gd name="adj2" fmla="val 78327"/>
            </a:avLst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 72">
            <a:extLst>
              <a:ext uri="{FF2B5EF4-FFF2-40B4-BE49-F238E27FC236}">
                <a16:creationId xmlns:a16="http://schemas.microsoft.com/office/drawing/2014/main" id="{40408054-9AF3-8C28-29EF-6C3528339C6C}"/>
              </a:ext>
            </a:extLst>
          </p:cNvPr>
          <p:cNvSpPr/>
          <p:nvPr/>
        </p:nvSpPr>
        <p:spPr>
          <a:xfrm>
            <a:off x="6078304" y="4502397"/>
            <a:ext cx="2077719" cy="19042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Cambria" panose="02040503050406030204" pitchFamily="18" charset="0"/>
              </a:rPr>
              <a:t>DRAM Row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B6C32479-8A52-43F8-B3F1-53C52E3BA809}"/>
              </a:ext>
            </a:extLst>
          </p:cNvPr>
          <p:cNvSpPr/>
          <p:nvPr/>
        </p:nvSpPr>
        <p:spPr>
          <a:xfrm>
            <a:off x="5940664" y="4502262"/>
            <a:ext cx="137640" cy="190462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Cambria" panose="02040503050406030204" pitchFamily="18" charset="0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75A6C281-EFC1-550F-8F88-889D4E8E195F}"/>
              </a:ext>
            </a:extLst>
          </p:cNvPr>
          <p:cNvSpPr/>
          <p:nvPr/>
        </p:nvSpPr>
        <p:spPr>
          <a:xfrm>
            <a:off x="6078304" y="5314718"/>
            <a:ext cx="2077719" cy="19042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Cambria" panose="02040503050406030204" pitchFamily="18" charset="0"/>
              </a:rPr>
              <a:t>Row Buffer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87DEFB3F-D44B-E385-BD17-6BC05F068E81}"/>
              </a:ext>
            </a:extLst>
          </p:cNvPr>
          <p:cNvSpPr/>
          <p:nvPr/>
        </p:nvSpPr>
        <p:spPr>
          <a:xfrm>
            <a:off x="5940664" y="5314583"/>
            <a:ext cx="137640" cy="190462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Cambria" panose="02040503050406030204" pitchFamily="18" charset="0"/>
            </a:endParaRPr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061FF8C4-D035-6785-5505-C6F428A53B5B}"/>
              </a:ext>
            </a:extLst>
          </p:cNvPr>
          <p:cNvCxnSpPr>
            <a:cxnSpLocks/>
            <a:stCxn id="73" idx="2"/>
            <a:endCxn id="89" idx="0"/>
          </p:cNvCxnSpPr>
          <p:nvPr/>
        </p:nvCxnSpPr>
        <p:spPr>
          <a:xfrm>
            <a:off x="7117164" y="4692822"/>
            <a:ext cx="0" cy="384320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rapezoid 79">
            <a:extLst>
              <a:ext uri="{FF2B5EF4-FFF2-40B4-BE49-F238E27FC236}">
                <a16:creationId xmlns:a16="http://schemas.microsoft.com/office/drawing/2014/main" id="{762034C0-81F4-59E8-F497-38CEC2C924BA}"/>
              </a:ext>
            </a:extLst>
          </p:cNvPr>
          <p:cNvSpPr/>
          <p:nvPr/>
        </p:nvSpPr>
        <p:spPr>
          <a:xfrm flipV="1">
            <a:off x="6078304" y="5554838"/>
            <a:ext cx="2077719" cy="143544"/>
          </a:xfrm>
          <a:prstGeom prst="trapezoid">
            <a:avLst>
              <a:gd name="adj" fmla="val 195215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3" name="Elbow Connector 82">
            <a:extLst>
              <a:ext uri="{FF2B5EF4-FFF2-40B4-BE49-F238E27FC236}">
                <a16:creationId xmlns:a16="http://schemas.microsoft.com/office/drawing/2014/main" id="{7D2C8B16-769A-6717-E3BE-24B78607B737}"/>
              </a:ext>
            </a:extLst>
          </p:cNvPr>
          <p:cNvCxnSpPr>
            <a:cxnSpLocks/>
            <a:stCxn id="80" idx="0"/>
          </p:cNvCxnSpPr>
          <p:nvPr/>
        </p:nvCxnSpPr>
        <p:spPr>
          <a:xfrm rot="5400000">
            <a:off x="4676122" y="3447172"/>
            <a:ext cx="189832" cy="4692253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Rectangle 88">
            <a:extLst>
              <a:ext uri="{FF2B5EF4-FFF2-40B4-BE49-F238E27FC236}">
                <a16:creationId xmlns:a16="http://schemas.microsoft.com/office/drawing/2014/main" id="{ADDD3BED-29C8-ED44-7C05-7DF2F9C67A1B}"/>
              </a:ext>
            </a:extLst>
          </p:cNvPr>
          <p:cNvSpPr/>
          <p:nvPr/>
        </p:nvSpPr>
        <p:spPr>
          <a:xfrm>
            <a:off x="6078304" y="5077142"/>
            <a:ext cx="2077719" cy="19042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Cambria" panose="02040503050406030204" pitchFamily="18" charset="0"/>
              </a:rPr>
              <a:t>DRAM Row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0B0B4DCF-A542-BD6F-5ECC-0D4300632BC5}"/>
              </a:ext>
            </a:extLst>
          </p:cNvPr>
          <p:cNvSpPr/>
          <p:nvPr/>
        </p:nvSpPr>
        <p:spPr>
          <a:xfrm>
            <a:off x="5940664" y="5077007"/>
            <a:ext cx="137640" cy="190462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Cambria" panose="02040503050406030204" pitchFamily="18" charset="0"/>
            </a:endParaRPr>
          </a:p>
        </p:txBody>
      </p: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34EB9A25-C7A3-93A8-12F2-1F582CD1A1A5}"/>
              </a:ext>
            </a:extLst>
          </p:cNvPr>
          <p:cNvCxnSpPr>
            <a:cxnSpLocks/>
          </p:cNvCxnSpPr>
          <p:nvPr/>
        </p:nvCxnSpPr>
        <p:spPr>
          <a:xfrm flipH="1">
            <a:off x="1756876" y="5888215"/>
            <a:ext cx="374893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1138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 uiExpand="1" build="p"/>
      <p:bldP spid="4" grpId="1"/>
      <p:bldP spid="21" grpId="0" animBg="1"/>
      <p:bldP spid="25" grpId="0"/>
      <p:bldP spid="59" grpId="0" animBg="1"/>
      <p:bldP spid="60" grpId="0"/>
      <p:bldP spid="61" grpId="0" animBg="1"/>
      <p:bldP spid="62" grpId="0" animBg="1"/>
      <p:bldP spid="73" grpId="0" animBg="1"/>
      <p:bldP spid="74" grpId="0" animBg="1"/>
      <p:bldP spid="75" grpId="0" animBg="1"/>
      <p:bldP spid="76" grpId="0" animBg="1"/>
      <p:bldP spid="80" grpId="0" animBg="1"/>
      <p:bldP spid="89" grpId="0" animBg="1"/>
      <p:bldP spid="90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B696EB-18E3-70B8-9DBB-F27D0EDA6D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EE55062C-3188-7CFD-E107-50B0FFBE82E6}"/>
              </a:ext>
            </a:extLst>
          </p:cNvPr>
          <p:cNvSpPr/>
          <p:nvPr/>
        </p:nvSpPr>
        <p:spPr>
          <a:xfrm>
            <a:off x="-2" y="4946307"/>
            <a:ext cx="9143999" cy="648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latin typeface="Cambria" panose="02040503050406030204" pitchFamily="18" charset="0"/>
              </a:rPr>
              <a:t>Performance Evaluation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90B14E9-9729-84E5-9F4C-0050D80B1594}"/>
              </a:ext>
            </a:extLst>
          </p:cNvPr>
          <p:cNvSpPr/>
          <p:nvPr/>
        </p:nvSpPr>
        <p:spPr>
          <a:xfrm>
            <a:off x="0" y="891107"/>
            <a:ext cx="9143999" cy="6480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solidFill>
                  <a:schemeClr val="bg1"/>
                </a:solidFill>
                <a:latin typeface="Cambria" panose="02040503050406030204" pitchFamily="18" charset="0"/>
              </a:rPr>
              <a:t>Problem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CCFD31-04D8-F29C-53AB-C637FE9C7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70467"/>
          </a:xfrm>
        </p:spPr>
        <p:txBody>
          <a:bodyPr/>
          <a:lstStyle/>
          <a:p>
            <a:r>
              <a:rPr lang="en-US" sz="3600" b="1" dirty="0"/>
              <a:t>Outline</a:t>
            </a:r>
          </a:p>
        </p:txBody>
      </p:sp>
      <p:sp>
        <p:nvSpPr>
          <p:cNvPr id="6" name="Content Placeholder 5" hidden="1">
            <a:extLst>
              <a:ext uri="{FF2B5EF4-FFF2-40B4-BE49-F238E27FC236}">
                <a16:creationId xmlns:a16="http://schemas.microsoft.com/office/drawing/2014/main" id="{F23230A8-23E1-1D7C-BF4C-3E7D966A52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313" y="1038366"/>
            <a:ext cx="8592679" cy="5148882"/>
          </a:xfrm>
        </p:spPr>
        <p:txBody>
          <a:bodyPr>
            <a:normAutofit fontScale="92500" lnSpcReduction="10000"/>
          </a:bodyPr>
          <a:lstStyle/>
          <a:p>
            <a:pPr marL="0" indent="0">
              <a:lnSpc>
                <a:spcPct val="200000"/>
              </a:lnSpc>
              <a:spcBef>
                <a:spcPts val="700"/>
              </a:spcBef>
              <a:buNone/>
            </a:pPr>
            <a:r>
              <a:rPr lang="en-US">
                <a:solidFill>
                  <a:srgbClr val="BFBFBF"/>
                </a:solidFill>
              </a:rPr>
              <a:t>Motivation and Goal</a:t>
            </a:r>
          </a:p>
          <a:p>
            <a:pPr marL="0" indent="0">
              <a:lnSpc>
                <a:spcPct val="200000"/>
              </a:lnSpc>
              <a:spcBef>
                <a:spcPts val="700"/>
              </a:spcBef>
              <a:buNone/>
            </a:pPr>
            <a:r>
              <a:rPr lang="en-US">
                <a:solidFill>
                  <a:srgbClr val="BFBFBF"/>
                </a:solidFill>
              </a:rPr>
              <a:t>Experimental Methodology</a:t>
            </a:r>
          </a:p>
          <a:p>
            <a:pPr marL="0" indent="0">
              <a:lnSpc>
                <a:spcPct val="200000"/>
              </a:lnSpc>
              <a:spcBef>
                <a:spcPts val="700"/>
              </a:spcBef>
              <a:buNone/>
            </a:pPr>
            <a:r>
              <a:rPr lang="en-US">
                <a:solidFill>
                  <a:srgbClr val="BFBFBF"/>
                </a:solidFill>
              </a:rPr>
              <a:t>Temperature Analysis</a:t>
            </a:r>
          </a:p>
          <a:p>
            <a:pPr marL="0" indent="0">
              <a:lnSpc>
                <a:spcPct val="200000"/>
              </a:lnSpc>
              <a:spcBef>
                <a:spcPts val="700"/>
              </a:spcBef>
              <a:buNone/>
            </a:pPr>
            <a:r>
              <a:rPr lang="en-US">
                <a:solidFill>
                  <a:srgbClr val="BFBFBF"/>
                </a:solidFill>
              </a:rPr>
              <a:t>Aggressor Row Active Time Analysis</a:t>
            </a:r>
          </a:p>
          <a:p>
            <a:pPr marL="0" indent="0">
              <a:lnSpc>
                <a:spcPct val="200000"/>
              </a:lnSpc>
              <a:spcBef>
                <a:spcPts val="700"/>
              </a:spcBef>
              <a:buNone/>
            </a:pPr>
            <a:r>
              <a:rPr lang="en-US">
                <a:solidFill>
                  <a:srgbClr val="BFBFBF"/>
                </a:solidFill>
              </a:rPr>
              <a:t>Spatial Variation Analysis</a:t>
            </a:r>
          </a:p>
          <a:p>
            <a:pPr marL="0" indent="0">
              <a:lnSpc>
                <a:spcPct val="200000"/>
              </a:lnSpc>
              <a:spcBef>
                <a:spcPts val="700"/>
              </a:spcBef>
              <a:buNone/>
            </a:pPr>
            <a:r>
              <a:rPr lang="en-US">
                <a:solidFill>
                  <a:srgbClr val="BFBFBF"/>
                </a:solidFill>
              </a:rPr>
              <a:t>Implications on Attacks and Defenses</a:t>
            </a:r>
          </a:p>
          <a:p>
            <a:pPr marL="0" indent="0">
              <a:lnSpc>
                <a:spcPct val="200000"/>
              </a:lnSpc>
              <a:spcBef>
                <a:spcPts val="700"/>
              </a:spcBef>
              <a:buNone/>
            </a:pPr>
            <a:r>
              <a:rPr lang="en-US">
                <a:solidFill>
                  <a:srgbClr val="BFBFBF"/>
                </a:solidFill>
              </a:rPr>
              <a:t>Conclusions</a:t>
            </a:r>
          </a:p>
          <a:p>
            <a:pPr marL="0" indent="0">
              <a:lnSpc>
                <a:spcPct val="200000"/>
              </a:lnSpc>
              <a:buNone/>
            </a:pPr>
            <a:endParaRPr lang="en-US">
              <a:solidFill>
                <a:srgbClr val="BFBFBF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769021A-0542-FC3C-7A3B-A74DC36071E9}"/>
              </a:ext>
            </a:extLst>
          </p:cNvPr>
          <p:cNvSpPr/>
          <p:nvPr/>
        </p:nvSpPr>
        <p:spPr>
          <a:xfrm>
            <a:off x="-2" y="1702147"/>
            <a:ext cx="9143999" cy="6480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latin typeface="Cambria" panose="02040503050406030204" pitchFamily="18" charset="0"/>
              </a:rPr>
              <a:t>Our Goal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7B9C8AE-B47D-0D1A-D00C-D6B4BBC5A84A}"/>
              </a:ext>
            </a:extLst>
          </p:cNvPr>
          <p:cNvSpPr/>
          <p:nvPr/>
        </p:nvSpPr>
        <p:spPr>
          <a:xfrm>
            <a:off x="-1" y="3324227"/>
            <a:ext cx="9144001" cy="6480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latin typeface="Cambria" panose="02040503050406030204" pitchFamily="18" charset="0"/>
              </a:rPr>
              <a:t>Spatial Variation Analysis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3DF9DBC-1AEB-39A6-0E19-1A8D1175FCDC}"/>
              </a:ext>
            </a:extLst>
          </p:cNvPr>
          <p:cNvSpPr/>
          <p:nvPr/>
        </p:nvSpPr>
        <p:spPr>
          <a:xfrm>
            <a:off x="-1" y="4135267"/>
            <a:ext cx="9144001" cy="6480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 err="1">
                <a:latin typeface="Cambria" panose="02040503050406030204" pitchFamily="18" charset="0"/>
              </a:rPr>
              <a:t>Svärd</a:t>
            </a:r>
            <a:r>
              <a:rPr lang="en-US" sz="2800" dirty="0">
                <a:latin typeface="Cambria" panose="02040503050406030204" pitchFamily="18" charset="0"/>
              </a:rPr>
              <a:t>: Spatial Variation-Aware Read Disturbance Defenses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80E34B2-604A-DC53-07B9-DF1D498C1125}"/>
              </a:ext>
            </a:extLst>
          </p:cNvPr>
          <p:cNvSpPr/>
          <p:nvPr/>
        </p:nvSpPr>
        <p:spPr>
          <a:xfrm>
            <a:off x="0" y="5757347"/>
            <a:ext cx="9144000" cy="6480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latin typeface="Cambria" panose="02040503050406030204" pitchFamily="18" charset="0"/>
              </a:rPr>
              <a:t>Conclusion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BE32B25-727A-EC06-C842-A38CF4C60F12}"/>
              </a:ext>
            </a:extLst>
          </p:cNvPr>
          <p:cNvSpPr/>
          <p:nvPr/>
        </p:nvSpPr>
        <p:spPr>
          <a:xfrm>
            <a:off x="0" y="2513187"/>
            <a:ext cx="9144000" cy="6480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latin typeface="Cambria" panose="02040503050406030204" pitchFamily="18" charset="0"/>
              </a:rPr>
              <a:t>Experimental Characterization of Real DRAM Chips</a:t>
            </a:r>
          </a:p>
        </p:txBody>
      </p:sp>
    </p:spTree>
    <p:extLst>
      <p:ext uri="{BB962C8B-B14F-4D97-AF65-F5344CB8AC3E}">
        <p14:creationId xmlns:p14="http://schemas.microsoft.com/office/powerpoint/2010/main" val="22988374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CE4B39-79F2-B30D-0CE0-480C4C43C8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756E6-C1D9-C680-C6B1-E816285D3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Performance 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5748D6-FC02-00F5-EDBD-E403B3D1DA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spcAft>
                <a:spcPts val="1200"/>
              </a:spcAft>
              <a:buClr>
                <a:schemeClr val="tx1"/>
              </a:buClr>
            </a:pPr>
            <a:r>
              <a:rPr lang="en-US" dirty="0"/>
              <a:t>Cycle-level simulations using </a:t>
            </a:r>
            <a:r>
              <a:rPr lang="en-US" b="1" dirty="0" err="1"/>
              <a:t>Ramulator</a:t>
            </a:r>
            <a:r>
              <a:rPr lang="en-US" b="1" dirty="0"/>
              <a:t> 2.0 </a:t>
            </a:r>
            <a:r>
              <a:rPr lang="en-US" sz="1800" dirty="0"/>
              <a:t>[Luo+, CAL 2023]</a:t>
            </a:r>
            <a:endParaRPr lang="en-US" dirty="0"/>
          </a:p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en-US" b="1" u="sng" dirty="0">
                <a:solidFill>
                  <a:schemeClr val="tx2">
                    <a:lumMod val="75000"/>
                  </a:schemeClr>
                </a:solidFill>
              </a:rPr>
              <a:t>System Configuration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: </a:t>
            </a:r>
          </a:p>
          <a:p>
            <a:pPr marL="0" indent="0">
              <a:lnSpc>
                <a:spcPct val="100000"/>
              </a:lnSpc>
              <a:buClr>
                <a:schemeClr val="tx1"/>
              </a:buClr>
              <a:buNone/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marL="0" indent="0">
              <a:lnSpc>
                <a:spcPct val="100000"/>
              </a:lnSpc>
              <a:buClr>
                <a:schemeClr val="tx1"/>
              </a:buClr>
              <a:buNone/>
            </a:pPr>
            <a:endParaRPr lang="en-US" dirty="0"/>
          </a:p>
          <a:p>
            <a:pPr marL="0" indent="0">
              <a:lnSpc>
                <a:spcPct val="100000"/>
              </a:lnSpc>
              <a:buClr>
                <a:schemeClr val="tx1"/>
              </a:buClr>
              <a:buNone/>
            </a:pPr>
            <a:endParaRPr lang="en-US" b="1" u="sng" dirty="0">
              <a:solidFill>
                <a:srgbClr val="7030A0"/>
              </a:solidFill>
            </a:endParaRPr>
          </a:p>
          <a:p>
            <a:pPr>
              <a:lnSpc>
                <a:spcPct val="100000"/>
              </a:lnSpc>
              <a:spcAft>
                <a:spcPts val="1200"/>
              </a:spcAft>
              <a:buClr>
                <a:schemeClr val="tx1"/>
              </a:buClr>
            </a:pPr>
            <a:r>
              <a:rPr lang="en-US" b="1" u="sng" dirty="0">
                <a:solidFill>
                  <a:srgbClr val="7030A0"/>
                </a:solidFill>
              </a:rPr>
              <a:t>Workloads</a:t>
            </a:r>
            <a:r>
              <a:rPr lang="en-US" dirty="0">
                <a:solidFill>
                  <a:srgbClr val="7030A0"/>
                </a:solidFill>
              </a:rPr>
              <a:t>:  </a:t>
            </a:r>
            <a:r>
              <a:rPr lang="en-US" b="1" dirty="0">
                <a:solidFill>
                  <a:srgbClr val="7030A0"/>
                </a:solidFill>
              </a:rPr>
              <a:t>120 </a:t>
            </a:r>
            <a:r>
              <a:rPr lang="en-US" dirty="0">
                <a:solidFill>
                  <a:srgbClr val="7030A0"/>
                </a:solidFill>
              </a:rPr>
              <a:t>different</a:t>
            </a:r>
            <a:r>
              <a:rPr lang="en-US" b="1" dirty="0">
                <a:solidFill>
                  <a:srgbClr val="7030A0"/>
                </a:solidFill>
              </a:rPr>
              <a:t> 8-core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 err="1">
                <a:solidFill>
                  <a:srgbClr val="7030A0"/>
                </a:solidFill>
              </a:rPr>
              <a:t>multiprogrammed</a:t>
            </a:r>
            <a:r>
              <a:rPr lang="en-US" dirty="0">
                <a:solidFill>
                  <a:srgbClr val="7030A0"/>
                </a:solidFill>
              </a:rPr>
              <a:t> workloads </a:t>
            </a:r>
            <a:br>
              <a:rPr lang="en-US" dirty="0">
                <a:solidFill>
                  <a:srgbClr val="7030A0"/>
                </a:solidFill>
              </a:rPr>
            </a:br>
            <a:r>
              <a:rPr lang="en-US" dirty="0">
                <a:solidFill>
                  <a:srgbClr val="7030A0"/>
                </a:solidFill>
              </a:rPr>
              <a:t>	                from </a:t>
            </a:r>
            <a:r>
              <a:rPr lang="en-US" b="1" dirty="0">
                <a:solidFill>
                  <a:srgbClr val="7030A0"/>
                </a:solidFill>
              </a:rPr>
              <a:t>SPEC CPU2006, SPEC CPU2017, TPC,</a:t>
            </a:r>
            <a:br>
              <a:rPr lang="en-US" b="1" dirty="0">
                <a:solidFill>
                  <a:srgbClr val="7030A0"/>
                </a:solidFill>
              </a:rPr>
            </a:br>
            <a:r>
              <a:rPr lang="en-US" b="1" dirty="0">
                <a:solidFill>
                  <a:srgbClr val="7030A0"/>
                </a:solidFill>
              </a:rPr>
              <a:t>		  </a:t>
            </a:r>
            <a:r>
              <a:rPr lang="en-US" b="1" dirty="0" err="1">
                <a:solidFill>
                  <a:srgbClr val="7030A0"/>
                </a:solidFill>
              </a:rPr>
              <a:t>MediaBench</a:t>
            </a:r>
            <a:r>
              <a:rPr lang="en-US" b="1" dirty="0">
                <a:solidFill>
                  <a:srgbClr val="7030A0"/>
                </a:solidFill>
              </a:rPr>
              <a:t>, </a:t>
            </a:r>
            <a:r>
              <a:rPr lang="en-US" dirty="0">
                <a:solidFill>
                  <a:srgbClr val="7030A0"/>
                </a:solidFill>
              </a:rPr>
              <a:t>and</a:t>
            </a:r>
            <a:r>
              <a:rPr lang="en-US" b="1" dirty="0">
                <a:solidFill>
                  <a:srgbClr val="7030A0"/>
                </a:solidFill>
              </a:rPr>
              <a:t> YCSB</a:t>
            </a:r>
            <a:r>
              <a:rPr lang="en-US" dirty="0">
                <a:solidFill>
                  <a:srgbClr val="7030A0"/>
                </a:solidFill>
              </a:rPr>
              <a:t> benchmark suites</a:t>
            </a:r>
          </a:p>
          <a:p>
            <a:pPr>
              <a:lnSpc>
                <a:spcPct val="100000"/>
              </a:lnSpc>
              <a:spcAft>
                <a:spcPts val="1200"/>
              </a:spcAft>
              <a:buClr>
                <a:schemeClr val="tx1"/>
              </a:buClr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Paired with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AQUA,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BlockHammer, PARA, Hydra,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and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 RRS</a:t>
            </a:r>
          </a:p>
          <a:p>
            <a:pPr>
              <a:lnSpc>
                <a:spcPct val="100000"/>
              </a:lnSpc>
              <a:spcAft>
                <a:spcPts val="1200"/>
              </a:spcAft>
              <a:buClr>
                <a:schemeClr val="tx1"/>
              </a:buClr>
            </a:pPr>
            <a:r>
              <a:rPr lang="en-US" b="1" u="sng" dirty="0" err="1">
                <a:solidFill>
                  <a:srgbClr val="C00000"/>
                </a:solidFill>
              </a:rPr>
              <a:t>HC</a:t>
            </a:r>
            <a:r>
              <a:rPr lang="en-US" b="1" u="sng" baseline="-25000" dirty="0" err="1">
                <a:solidFill>
                  <a:srgbClr val="C00000"/>
                </a:solidFill>
              </a:rPr>
              <a:t>first</a:t>
            </a:r>
            <a:r>
              <a:rPr lang="en-US" dirty="0">
                <a:solidFill>
                  <a:srgbClr val="C00000"/>
                </a:solidFill>
              </a:rPr>
              <a:t>: {4K, 2K, 1K, 512, 256, 128, 64} hammers</a:t>
            </a:r>
            <a:br>
              <a:rPr lang="en-US" sz="2000" dirty="0">
                <a:solidFill>
                  <a:srgbClr val="C00000"/>
                </a:solidFill>
              </a:rPr>
            </a:br>
            <a:r>
              <a:rPr lang="en-US" sz="2000" dirty="0">
                <a:solidFill>
                  <a:srgbClr val="C00000"/>
                </a:solidFill>
              </a:rPr>
              <a:t>The </a:t>
            </a:r>
            <a:r>
              <a:rPr lang="en-US" sz="2000" b="1" dirty="0">
                <a:solidFill>
                  <a:srgbClr val="C00000"/>
                </a:solidFill>
              </a:rPr>
              <a:t>minimum hammer count </a:t>
            </a:r>
            <a:r>
              <a:rPr lang="en-US" sz="2000" dirty="0">
                <a:solidFill>
                  <a:srgbClr val="C00000"/>
                </a:solidFill>
              </a:rPr>
              <a:t>needed to induce </a:t>
            </a:r>
            <a:r>
              <a:rPr lang="en-US" sz="2000" b="1" dirty="0">
                <a:solidFill>
                  <a:srgbClr val="C00000"/>
                </a:solidFill>
              </a:rPr>
              <a:t>the first bitflip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5667F10-AC41-CFFD-66E5-5DA57048E0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4378458"/>
              </p:ext>
            </p:extLst>
          </p:nvPr>
        </p:nvGraphicFramePr>
        <p:xfrm>
          <a:off x="353588" y="1981927"/>
          <a:ext cx="8435626" cy="14798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64275">
                  <a:extLst>
                    <a:ext uri="{9D8B030D-6E8A-4147-A177-3AD203B41FA5}">
                      <a16:colId xmlns:a16="http://schemas.microsoft.com/office/drawing/2014/main" val="665094914"/>
                    </a:ext>
                  </a:extLst>
                </a:gridCol>
                <a:gridCol w="6071351">
                  <a:extLst>
                    <a:ext uri="{9D8B030D-6E8A-4147-A177-3AD203B41FA5}">
                      <a16:colId xmlns:a16="http://schemas.microsoft.com/office/drawing/2014/main" val="3696056374"/>
                    </a:ext>
                  </a:extLst>
                </a:gridCol>
              </a:tblGrid>
              <a:tr h="227387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Processor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3.2 GHz, 8 core, 4-wide issue, 128-entry instr. window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4580131"/>
                  </a:ext>
                </a:extLst>
              </a:tr>
              <a:tr h="227387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Last-Level Cache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64-byte cache line,  8-way set-associative, 8 MB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58382357"/>
                  </a:ext>
                </a:extLst>
              </a:tr>
              <a:tr h="227387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Memory Scheduler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FR-FCFS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59451219"/>
                  </a:ext>
                </a:extLst>
              </a:tr>
              <a:tr h="227387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Address Mapping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Minimalistic Open Pages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96841590"/>
                  </a:ext>
                </a:extLst>
              </a:tr>
              <a:tr h="25223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Main Memory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DDR4, 4 bank group, 4 banks per bank group (16 banks per rank) 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52355117"/>
                  </a:ext>
                </a:extLst>
              </a:tr>
              <a:tr h="252230">
                <a:tc>
                  <a:txBody>
                    <a:bodyPr/>
                    <a:lstStyle/>
                    <a:p>
                      <a:endParaRPr lang="en-US" sz="1600" b="1" dirty="0">
                        <a:solidFill>
                          <a:schemeClr val="tx2">
                            <a:lumMod val="75000"/>
                          </a:schemeClr>
                        </a:solidFill>
                        <a:latin typeface="Cambria" panose="020405030504060302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chemeClr val="tx2">
                            <a:lumMod val="75000"/>
                          </a:schemeClr>
                        </a:solidFill>
                        <a:latin typeface="Cambria" panose="020405030504060302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83377583"/>
                  </a:ext>
                </a:extLst>
              </a:tr>
            </a:tbl>
          </a:graphicData>
        </a:graphic>
      </p:graphicFrame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643487D6-0242-4B8A-CE43-A0E2C4B3FA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6C2683-0D41-1E45-8714-724CB2570654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6699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8B6D8B-B82C-88A0-E4F2-D4071AB2F5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239F705-4B40-C7BF-424F-E509F6C36770}"/>
              </a:ext>
            </a:extLst>
          </p:cNvPr>
          <p:cNvSpPr/>
          <p:nvPr/>
        </p:nvSpPr>
        <p:spPr>
          <a:xfrm>
            <a:off x="2990336" y="2294303"/>
            <a:ext cx="304800" cy="9698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400EBBB-133D-2E01-2CB6-C6C3B2CD2D58}"/>
              </a:ext>
            </a:extLst>
          </p:cNvPr>
          <p:cNvSpPr/>
          <p:nvPr/>
        </p:nvSpPr>
        <p:spPr>
          <a:xfrm>
            <a:off x="5772985" y="2294303"/>
            <a:ext cx="304800" cy="9698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8DF4B6-33D5-3AFD-9379-B7184AFFC5B7}"/>
              </a:ext>
            </a:extLst>
          </p:cNvPr>
          <p:cNvSpPr txBox="1"/>
          <p:nvPr/>
        </p:nvSpPr>
        <p:spPr>
          <a:xfrm>
            <a:off x="7627255" y="2133090"/>
            <a:ext cx="22293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ambria" panose="02040503050406030204" pitchFamily="18" charset="0"/>
              </a:rPr>
              <a:t>Reduction in Performance Overhead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283BD7-64AE-A867-7D99-9430B64D4199}"/>
              </a:ext>
            </a:extLst>
          </p:cNvPr>
          <p:cNvSpPr txBox="1"/>
          <p:nvPr/>
        </p:nvSpPr>
        <p:spPr>
          <a:xfrm>
            <a:off x="1098677" y="5181089"/>
            <a:ext cx="69466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ambria" panose="02040503050406030204" pitchFamily="18" charset="0"/>
                <a:ea typeface="Helvetica Neue" panose="02000503000000020004" pitchFamily="2" charset="0"/>
                <a:cs typeface="Helvetica Neue" panose="02000503000000020004" pitchFamily="2" charset="0"/>
              </a:rPr>
              <a:t>Minimum Hammer Count to Induce the First Bitflip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AF19EF-85E8-73A6-7A1C-E6DB0782AA06}"/>
              </a:ext>
            </a:extLst>
          </p:cNvPr>
          <p:cNvSpPr txBox="1"/>
          <p:nvPr/>
        </p:nvSpPr>
        <p:spPr>
          <a:xfrm rot="16200000">
            <a:off x="-861840" y="3095098"/>
            <a:ext cx="3501280" cy="73866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ambria" panose="02040503050406030204" pitchFamily="18" charset="0"/>
                <a:ea typeface="Helvetica Neue" panose="02000503000000020004" pitchFamily="2" charset="0"/>
                <a:cs typeface="Helvetica Neue" panose="02000503000000020004" pitchFamily="2" charset="0"/>
              </a:rPr>
              <a:t>Weighted Speedup</a:t>
            </a:r>
          </a:p>
          <a:p>
            <a:pPr algn="ctr"/>
            <a:r>
              <a:rPr lang="en-US" dirty="0">
                <a:latin typeface="Cambria" panose="02040503050406030204" pitchFamily="18" charset="0"/>
                <a:ea typeface="Helvetica Neue" panose="02000503000000020004" pitchFamily="2" charset="0"/>
                <a:cs typeface="Helvetica Neue" panose="02000503000000020004" pitchFamily="2" charset="0"/>
              </a:rPr>
              <a:t>(Norm. to No Mitigation Baseline)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3D28DF3-1297-85F8-5746-9BD7F81B2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Implications on Future Solutions</a:t>
            </a:r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A1CB6B22-55E3-C030-FCA0-916B560CCB3C}"/>
              </a:ext>
            </a:extLst>
          </p:cNvPr>
          <p:cNvSpPr txBox="1">
            <a:spLocks/>
          </p:cNvSpPr>
          <p:nvPr/>
        </p:nvSpPr>
        <p:spPr>
          <a:xfrm>
            <a:off x="75991" y="50574"/>
            <a:ext cx="9057744" cy="54109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None/>
              <a:defRPr sz="3200" b="1" kern="1200">
                <a:solidFill>
                  <a:schemeClr val="tx2">
                    <a:lumMod val="75000"/>
                  </a:schemeClr>
                </a:solidFill>
                <a:latin typeface="Cambria" panose="02040503050406030204" pitchFamily="18" charset="0"/>
                <a:ea typeface="+mj-ea"/>
                <a:cs typeface="+mj-cs"/>
              </a:defRPr>
            </a:lvl1pPr>
          </a:lstStyle>
          <a:p>
            <a:endParaRPr lang="en-US" sz="28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9D1E2096-E931-983E-C0ED-4B79109E0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6C2683-0D41-1E45-8714-724CB2570654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8E9D60-ECA8-F434-7C6B-4AA3F35631CD}"/>
              </a:ext>
            </a:extLst>
          </p:cNvPr>
          <p:cNvSpPr txBox="1"/>
          <p:nvPr/>
        </p:nvSpPr>
        <p:spPr>
          <a:xfrm>
            <a:off x="7706059" y="3031555"/>
            <a:ext cx="1035861" cy="646331"/>
          </a:xfrm>
          <a:prstGeom prst="rect">
            <a:avLst/>
          </a:prstGeom>
          <a:solidFill>
            <a:srgbClr val="C00000"/>
          </a:solidFill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</a:rPr>
              <a:t>1.57x</a:t>
            </a:r>
          </a:p>
          <a:p>
            <a:pPr algn="ctr"/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</a:rPr>
              <a:t>Speedup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F5BD1AA1-F531-827D-ABE2-8F140B707C7C}"/>
              </a:ext>
            </a:extLst>
          </p:cNvPr>
          <p:cNvCxnSpPr>
            <a:cxnSpLocks/>
          </p:cNvCxnSpPr>
          <p:nvPr/>
        </p:nvCxnSpPr>
        <p:spPr>
          <a:xfrm flipV="1">
            <a:off x="7588122" y="2215896"/>
            <a:ext cx="0" cy="1417320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aphicFrame>
        <p:nvGraphicFramePr>
          <p:cNvPr id="18" name="Chart 17">
            <a:extLst>
              <a:ext uri="{FF2B5EF4-FFF2-40B4-BE49-F238E27FC236}">
                <a16:creationId xmlns:a16="http://schemas.microsoft.com/office/drawing/2014/main" id="{5B88717B-D926-2D48-AAEA-63FC7C1836A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22729312"/>
              </p:ext>
            </p:extLst>
          </p:nvPr>
        </p:nvGraphicFramePr>
        <p:xfrm>
          <a:off x="844422" y="1713790"/>
          <a:ext cx="6743700" cy="35012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CFE11675-0D1C-F7F5-2481-ABF34B3F5FBF}"/>
              </a:ext>
            </a:extLst>
          </p:cNvPr>
          <p:cNvSpPr txBox="1"/>
          <p:nvPr/>
        </p:nvSpPr>
        <p:spPr>
          <a:xfrm>
            <a:off x="4115303" y="1430075"/>
            <a:ext cx="913392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ambria" panose="02040503050406030204" pitchFamily="18" charset="0"/>
                <a:ea typeface="Helvetica Neue" panose="02000503000000020004" pitchFamily="2" charset="0"/>
                <a:cs typeface="Helvetica Neue" panose="02000503000000020004" pitchFamily="2" charset="0"/>
              </a:rPr>
              <a:t>PARA</a:t>
            </a:r>
            <a:endParaRPr lang="en-US" dirty="0">
              <a:latin typeface="Cambria" panose="02040503050406030204" pitchFamily="18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3276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graphicEl>
                                              <a:chart seriesIdx="3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11" grpId="0" animBg="1"/>
      <p:bldP spid="12" grpId="0" animBg="1"/>
      <p:bldGraphic spid="18" grpId="0">
        <p:bldSub>
          <a:bldChart bld="series" animBg="0"/>
        </p:bldSub>
      </p:bldGraphic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396620-9C6C-4DC9-6F00-DE9CF998CC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FA0CC81-3FD2-DE64-DBC4-4B7A939E3E4F}"/>
              </a:ext>
            </a:extLst>
          </p:cNvPr>
          <p:cNvSpPr/>
          <p:nvPr/>
        </p:nvSpPr>
        <p:spPr>
          <a:xfrm>
            <a:off x="3060314" y="1891967"/>
            <a:ext cx="304800" cy="9698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D5220A6-5627-AF53-DAD8-14792B031759}"/>
              </a:ext>
            </a:extLst>
          </p:cNvPr>
          <p:cNvSpPr/>
          <p:nvPr/>
        </p:nvSpPr>
        <p:spPr>
          <a:xfrm>
            <a:off x="5842963" y="1891967"/>
            <a:ext cx="304800" cy="9698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D057567-2E21-4ADB-7278-69CADB65A9A4}"/>
              </a:ext>
            </a:extLst>
          </p:cNvPr>
          <p:cNvSpPr txBox="1"/>
          <p:nvPr/>
        </p:nvSpPr>
        <p:spPr>
          <a:xfrm rot="16200000">
            <a:off x="-1361053" y="3117425"/>
            <a:ext cx="3501280" cy="73866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ambria" panose="02040503050406030204" pitchFamily="18" charset="0"/>
                <a:ea typeface="Helvetica Neue" panose="02000503000000020004" pitchFamily="2" charset="0"/>
                <a:cs typeface="Helvetica Neue" panose="02000503000000020004" pitchFamily="2" charset="0"/>
              </a:rPr>
              <a:t>Weighted Speedup</a:t>
            </a:r>
          </a:p>
          <a:p>
            <a:pPr algn="ctr"/>
            <a:r>
              <a:rPr lang="en-US" dirty="0">
                <a:latin typeface="Cambria" panose="02040503050406030204" pitchFamily="18" charset="0"/>
                <a:ea typeface="Helvetica Neue" panose="02000503000000020004" pitchFamily="2" charset="0"/>
                <a:cs typeface="Helvetica Neue" panose="02000503000000020004" pitchFamily="2" charset="0"/>
              </a:rPr>
              <a:t>(Norm. to No Mitigation Baseline)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C1E72CB-6C9A-D8E4-2A76-0AF375A4E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Implications on Future Solutions</a:t>
            </a:r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10A1BCA6-537F-5F69-38FA-E8F4B1EB4F64}"/>
              </a:ext>
            </a:extLst>
          </p:cNvPr>
          <p:cNvSpPr txBox="1">
            <a:spLocks/>
          </p:cNvSpPr>
          <p:nvPr/>
        </p:nvSpPr>
        <p:spPr>
          <a:xfrm>
            <a:off x="75991" y="50574"/>
            <a:ext cx="9057744" cy="54109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None/>
              <a:defRPr sz="3200" b="1" kern="1200">
                <a:solidFill>
                  <a:schemeClr val="tx2">
                    <a:lumMod val="75000"/>
                  </a:schemeClr>
                </a:solidFill>
                <a:latin typeface="Cambria" panose="02040503050406030204" pitchFamily="18" charset="0"/>
                <a:ea typeface="+mj-ea"/>
                <a:cs typeface="+mj-cs"/>
              </a:defRPr>
            </a:lvl1pPr>
          </a:lstStyle>
          <a:p>
            <a:endParaRPr lang="en-US" sz="28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1EF0B180-984B-267A-1FF8-3D10E1D22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6C2683-0D41-1E45-8714-724CB2570654}" type="slidenum">
              <a:rPr lang="en-US" smtClean="0"/>
              <a:pPr/>
              <a:t>35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F72CEF8-025A-F5EA-DC3C-C57B40E5E6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760" y="1122367"/>
            <a:ext cx="7906260" cy="236439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0948AF9-6606-443D-1C60-A787528EA7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428" y="3487619"/>
            <a:ext cx="3903624" cy="236439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D6F6DE5-0AD0-1AA8-A764-F22BACD8D133}"/>
              </a:ext>
            </a:extLst>
          </p:cNvPr>
          <p:cNvSpPr txBox="1"/>
          <p:nvPr/>
        </p:nvSpPr>
        <p:spPr>
          <a:xfrm>
            <a:off x="1645623" y="5743277"/>
            <a:ext cx="68793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ambria" panose="02040503050406030204" pitchFamily="18" charset="0"/>
                <a:ea typeface="Helvetica Neue" panose="02000503000000020004" pitchFamily="2" charset="0"/>
                <a:cs typeface="Helvetica Neue" panose="02000503000000020004" pitchFamily="2" charset="0"/>
              </a:rPr>
              <a:t>Minimum Hammer Count to Induce the First Bitflip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5DFFF1B7-DF62-9933-9839-4D320ADA3B3E}"/>
              </a:ext>
            </a:extLst>
          </p:cNvPr>
          <p:cNvCxnSpPr>
            <a:cxnSpLocks/>
          </p:cNvCxnSpPr>
          <p:nvPr/>
        </p:nvCxnSpPr>
        <p:spPr>
          <a:xfrm flipV="1">
            <a:off x="4519000" y="1770594"/>
            <a:ext cx="0" cy="980847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42E0FCE-B3AE-B6F2-8E3B-1774A2F4AD02}"/>
              </a:ext>
            </a:extLst>
          </p:cNvPr>
          <p:cNvCxnSpPr>
            <a:cxnSpLocks/>
          </p:cNvCxnSpPr>
          <p:nvPr/>
        </p:nvCxnSpPr>
        <p:spPr>
          <a:xfrm flipV="1">
            <a:off x="8524942" y="2105450"/>
            <a:ext cx="0" cy="770180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80FEFA8-A34A-B09F-4B9B-6BC6C529603D}"/>
              </a:ext>
            </a:extLst>
          </p:cNvPr>
          <p:cNvCxnSpPr>
            <a:cxnSpLocks/>
          </p:cNvCxnSpPr>
          <p:nvPr/>
        </p:nvCxnSpPr>
        <p:spPr>
          <a:xfrm flipV="1">
            <a:off x="4604863" y="4165294"/>
            <a:ext cx="0" cy="980847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20B3A110-8E8A-EE31-F07A-FC6773189E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0043" y="3486755"/>
            <a:ext cx="3903624" cy="2343239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FA28F58-8547-9B34-3C5B-7F274942B9AA}"/>
              </a:ext>
            </a:extLst>
          </p:cNvPr>
          <p:cNvCxnSpPr>
            <a:cxnSpLocks/>
          </p:cNvCxnSpPr>
          <p:nvPr/>
        </p:nvCxnSpPr>
        <p:spPr>
          <a:xfrm flipV="1">
            <a:off x="8610215" y="4514126"/>
            <a:ext cx="0" cy="331129"/>
          </a:xfrm>
          <a:prstGeom prst="straightConnector1">
            <a:avLst/>
          </a:prstGeom>
          <a:ln w="69850">
            <a:solidFill>
              <a:srgbClr val="C0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72670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752EA0-7E50-9D71-6331-DB6C731263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308C559-B1FC-564D-8AB2-347FC6495522}"/>
              </a:ext>
            </a:extLst>
          </p:cNvPr>
          <p:cNvSpPr/>
          <p:nvPr/>
        </p:nvSpPr>
        <p:spPr>
          <a:xfrm>
            <a:off x="3060314" y="1891967"/>
            <a:ext cx="304800" cy="9698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B685611-1E00-930E-631B-B10FFC1C52F5}"/>
              </a:ext>
            </a:extLst>
          </p:cNvPr>
          <p:cNvSpPr/>
          <p:nvPr/>
        </p:nvSpPr>
        <p:spPr>
          <a:xfrm>
            <a:off x="5842963" y="1891967"/>
            <a:ext cx="304800" cy="9698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CEDDCFF-BD8A-01FB-B907-4D115940F06A}"/>
              </a:ext>
            </a:extLst>
          </p:cNvPr>
          <p:cNvSpPr txBox="1"/>
          <p:nvPr/>
        </p:nvSpPr>
        <p:spPr>
          <a:xfrm rot="16200000">
            <a:off x="-1361053" y="3117425"/>
            <a:ext cx="3501280" cy="73866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ambria" panose="02040503050406030204" pitchFamily="18" charset="0"/>
                <a:ea typeface="Helvetica Neue" panose="02000503000000020004" pitchFamily="2" charset="0"/>
                <a:cs typeface="Helvetica Neue" panose="02000503000000020004" pitchFamily="2" charset="0"/>
              </a:rPr>
              <a:t>Weighted Speedup</a:t>
            </a:r>
          </a:p>
          <a:p>
            <a:pPr algn="ctr"/>
            <a:r>
              <a:rPr lang="en-US" dirty="0">
                <a:latin typeface="Cambria" panose="02040503050406030204" pitchFamily="18" charset="0"/>
                <a:ea typeface="Helvetica Neue" panose="02000503000000020004" pitchFamily="2" charset="0"/>
                <a:cs typeface="Helvetica Neue" panose="02000503000000020004" pitchFamily="2" charset="0"/>
              </a:rPr>
              <a:t>(Norm. to No Mitigation Baseline)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EC62535-1510-BB8D-6418-241750420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Implications on Future Solutions</a:t>
            </a:r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3F15FACF-0DA3-8E83-ADEF-D9A4E6F9BC37}"/>
              </a:ext>
            </a:extLst>
          </p:cNvPr>
          <p:cNvSpPr txBox="1">
            <a:spLocks/>
          </p:cNvSpPr>
          <p:nvPr/>
        </p:nvSpPr>
        <p:spPr>
          <a:xfrm>
            <a:off x="75991" y="50574"/>
            <a:ext cx="9057744" cy="54109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None/>
              <a:defRPr sz="3200" b="1" kern="1200">
                <a:solidFill>
                  <a:schemeClr val="tx2">
                    <a:lumMod val="75000"/>
                  </a:schemeClr>
                </a:solidFill>
                <a:latin typeface="Cambria" panose="02040503050406030204" pitchFamily="18" charset="0"/>
                <a:ea typeface="+mj-ea"/>
                <a:cs typeface="+mj-cs"/>
              </a:defRPr>
            </a:lvl1pPr>
          </a:lstStyle>
          <a:p>
            <a:endParaRPr lang="en-US" sz="28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DCDDB5E9-B44A-B194-EC96-FE939ACCC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6C2683-0D41-1E45-8714-724CB2570654}" type="slidenum">
              <a:rPr lang="en-US" smtClean="0"/>
              <a:pPr/>
              <a:t>36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523B3E0-34BD-2E14-55E9-B1CE66E128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760" y="1122367"/>
            <a:ext cx="7906260" cy="236439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D72C11A-29DD-D1C1-0D28-9A13DAF8EE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428" y="3487619"/>
            <a:ext cx="3903624" cy="236439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99F1578-FF5E-8006-28B2-7C082C25048C}"/>
              </a:ext>
            </a:extLst>
          </p:cNvPr>
          <p:cNvSpPr txBox="1"/>
          <p:nvPr/>
        </p:nvSpPr>
        <p:spPr>
          <a:xfrm>
            <a:off x="1645623" y="5743277"/>
            <a:ext cx="68793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ambria" panose="02040503050406030204" pitchFamily="18" charset="0"/>
                <a:ea typeface="Helvetica Neue" panose="02000503000000020004" pitchFamily="2" charset="0"/>
                <a:cs typeface="Helvetica Neue" panose="02000503000000020004" pitchFamily="2" charset="0"/>
              </a:rPr>
              <a:t>Minimum Hammer Count to Induce the First Bitflip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6C8C651-C698-F411-D4EC-26BC10F30C97}"/>
              </a:ext>
            </a:extLst>
          </p:cNvPr>
          <p:cNvCxnSpPr>
            <a:cxnSpLocks/>
          </p:cNvCxnSpPr>
          <p:nvPr/>
        </p:nvCxnSpPr>
        <p:spPr>
          <a:xfrm flipV="1">
            <a:off x="4519000" y="1770594"/>
            <a:ext cx="0" cy="980847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E91C831-CB39-2512-20B4-CFEE6ECE8A2F}"/>
              </a:ext>
            </a:extLst>
          </p:cNvPr>
          <p:cNvCxnSpPr>
            <a:cxnSpLocks/>
          </p:cNvCxnSpPr>
          <p:nvPr/>
        </p:nvCxnSpPr>
        <p:spPr>
          <a:xfrm flipV="1">
            <a:off x="8524942" y="2105450"/>
            <a:ext cx="0" cy="770180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B54BA00-6832-3CF3-45DA-4BB79852D7AA}"/>
              </a:ext>
            </a:extLst>
          </p:cNvPr>
          <p:cNvCxnSpPr>
            <a:cxnSpLocks/>
          </p:cNvCxnSpPr>
          <p:nvPr/>
        </p:nvCxnSpPr>
        <p:spPr>
          <a:xfrm flipV="1">
            <a:off x="4604863" y="4165294"/>
            <a:ext cx="0" cy="980847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31465DC8-ABDA-F59E-0E17-FA4CC4CBBC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0043" y="3486755"/>
            <a:ext cx="3903624" cy="2343239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6D541B6-06A4-74DE-79F8-F37D39531F10}"/>
              </a:ext>
            </a:extLst>
          </p:cNvPr>
          <p:cNvCxnSpPr>
            <a:cxnSpLocks/>
          </p:cNvCxnSpPr>
          <p:nvPr/>
        </p:nvCxnSpPr>
        <p:spPr>
          <a:xfrm flipV="1">
            <a:off x="8610215" y="4514126"/>
            <a:ext cx="0" cy="331129"/>
          </a:xfrm>
          <a:prstGeom prst="straightConnector1">
            <a:avLst/>
          </a:prstGeom>
          <a:ln w="69850">
            <a:solidFill>
              <a:srgbClr val="C0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4EB7AD24-B94C-793A-267B-7072E45B8943}"/>
              </a:ext>
            </a:extLst>
          </p:cNvPr>
          <p:cNvSpPr/>
          <p:nvPr/>
        </p:nvSpPr>
        <p:spPr>
          <a:xfrm>
            <a:off x="0" y="965201"/>
            <a:ext cx="9144000" cy="5424713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0FB0E78-A2BE-94F3-C8D0-0A9A1848E34E}"/>
              </a:ext>
            </a:extLst>
          </p:cNvPr>
          <p:cNvSpPr txBox="1"/>
          <p:nvPr/>
        </p:nvSpPr>
        <p:spPr>
          <a:xfrm>
            <a:off x="2253703" y="2358895"/>
            <a:ext cx="1632178" cy="369332"/>
          </a:xfrm>
          <a:prstGeom prst="rect">
            <a:avLst/>
          </a:prstGeom>
          <a:solidFill>
            <a:srgbClr val="C00000"/>
          </a:solidFill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</a:rPr>
              <a:t>1.23x Speedup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905482-3453-1FF6-4BBA-8FF48D2812A2}"/>
              </a:ext>
            </a:extLst>
          </p:cNvPr>
          <p:cNvSpPr txBox="1"/>
          <p:nvPr/>
        </p:nvSpPr>
        <p:spPr>
          <a:xfrm>
            <a:off x="6270511" y="2382109"/>
            <a:ext cx="1632178" cy="369332"/>
          </a:xfrm>
          <a:prstGeom prst="rect">
            <a:avLst/>
          </a:prstGeom>
          <a:solidFill>
            <a:srgbClr val="C00000"/>
          </a:solidFill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</a:rPr>
              <a:t>2.65x Speedup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E563CD0-CDE3-52D3-130D-A59314B3737F}"/>
              </a:ext>
            </a:extLst>
          </p:cNvPr>
          <p:cNvSpPr txBox="1"/>
          <p:nvPr/>
        </p:nvSpPr>
        <p:spPr>
          <a:xfrm>
            <a:off x="6270511" y="4718612"/>
            <a:ext cx="1632178" cy="369332"/>
          </a:xfrm>
          <a:prstGeom prst="rect">
            <a:avLst/>
          </a:prstGeom>
          <a:solidFill>
            <a:srgbClr val="C00000"/>
          </a:solidFill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</a:rPr>
              <a:t>1.03x Speedup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F2B9302-4D2C-632F-5975-F59A0B45E8FB}"/>
              </a:ext>
            </a:extLst>
          </p:cNvPr>
          <p:cNvSpPr txBox="1"/>
          <p:nvPr/>
        </p:nvSpPr>
        <p:spPr>
          <a:xfrm>
            <a:off x="2253703" y="4718612"/>
            <a:ext cx="1632178" cy="369332"/>
          </a:xfrm>
          <a:prstGeom prst="rect">
            <a:avLst/>
          </a:prstGeom>
          <a:solidFill>
            <a:srgbClr val="C00000"/>
          </a:solidFill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</a:rPr>
              <a:t>2.76x Speedup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F511E28-FCFA-4257-F101-F36600A480BA}"/>
              </a:ext>
            </a:extLst>
          </p:cNvPr>
          <p:cNvSpPr/>
          <p:nvPr/>
        </p:nvSpPr>
        <p:spPr>
          <a:xfrm>
            <a:off x="20253" y="3094996"/>
            <a:ext cx="9113481" cy="1080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err="1">
                <a:solidFill>
                  <a:schemeClr val="tx1"/>
                </a:solidFill>
                <a:latin typeface="Cambria" panose="02040503050406030204" pitchFamily="18" charset="0"/>
              </a:rPr>
              <a:t>Svärd</a:t>
            </a:r>
            <a:r>
              <a:rPr lang="en-US" sz="3200" dirty="0">
                <a:solidFill>
                  <a:schemeClr val="tx1"/>
                </a:solidFill>
                <a:latin typeface="Cambria" panose="02040503050406030204" pitchFamily="18" charset="0"/>
              </a:rPr>
              <a:t> significantly </a:t>
            </a:r>
            <a:r>
              <a:rPr lang="en-US" sz="3200" b="1" dirty="0">
                <a:solidFill>
                  <a:srgbClr val="C00000"/>
                </a:solidFill>
                <a:latin typeface="Cambria" panose="02040503050406030204" pitchFamily="18" charset="0"/>
              </a:rPr>
              <a:t>reduces </a:t>
            </a:r>
            <a:br>
              <a:rPr lang="en-US" sz="3200" b="1" dirty="0">
                <a:solidFill>
                  <a:srgbClr val="C00000"/>
                </a:solidFill>
                <a:latin typeface="Cambria" panose="02040503050406030204" pitchFamily="18" charset="0"/>
              </a:rPr>
            </a:br>
            <a:r>
              <a:rPr lang="en-US" sz="3200" b="1" dirty="0">
                <a:solidFill>
                  <a:srgbClr val="C00000"/>
                </a:solidFill>
                <a:latin typeface="Cambria" panose="02040503050406030204" pitchFamily="18" charset="0"/>
              </a:rPr>
              <a:t>the performance overhead </a:t>
            </a:r>
            <a:r>
              <a:rPr lang="en-US" sz="3200" dirty="0">
                <a:solidFill>
                  <a:schemeClr val="tx1"/>
                </a:solidFill>
                <a:latin typeface="Cambria" panose="02040503050406030204" pitchFamily="18" charset="0"/>
              </a:rPr>
              <a:t>of existing solutions</a:t>
            </a:r>
            <a:endParaRPr lang="en-US" sz="3200" b="1" dirty="0">
              <a:solidFill>
                <a:srgbClr val="C00000"/>
              </a:solidFill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0425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E227FC-1606-EF1F-F703-23309D2A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in the Paper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1AC90C-BD20-F9DA-2C78-E0B70CFBE7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1114425"/>
            <a:ext cx="9143999" cy="5187698"/>
          </a:xfrm>
        </p:spPr>
        <p:txBody>
          <a:bodyPr>
            <a:normAutofit lnSpcReduction="10000"/>
          </a:bodyPr>
          <a:lstStyle/>
          <a:p>
            <a:pPr>
              <a:spcAft>
                <a:spcPts val="1200"/>
              </a:spcAft>
            </a:pPr>
            <a:r>
              <a:rPr lang="en-US" dirty="0">
                <a:solidFill>
                  <a:srgbClr val="7030A0"/>
                </a:solidFill>
              </a:rPr>
              <a:t>Spatial variation in read disturbance </a:t>
            </a:r>
            <a:r>
              <a:rPr lang="en-US" b="1" dirty="0">
                <a:solidFill>
                  <a:srgbClr val="7030A0"/>
                </a:solidFill>
              </a:rPr>
              <a:t>bit error rate </a:t>
            </a:r>
            <a:r>
              <a:rPr lang="en-US" dirty="0">
                <a:solidFill>
                  <a:srgbClr val="7030A0"/>
                </a:solidFill>
              </a:rPr>
              <a:t>across rows </a:t>
            </a:r>
            <a:endParaRPr lang="en-US" sz="1900" dirty="0"/>
          </a:p>
          <a:p>
            <a:pPr>
              <a:spcAft>
                <a:spcPts val="1200"/>
              </a:spcAft>
            </a:pPr>
            <a:r>
              <a:rPr lang="en-US" dirty="0"/>
              <a:t>Spatial variation of </a:t>
            </a:r>
            <a:r>
              <a:rPr lang="en-US" b="1" dirty="0" err="1"/>
              <a:t>RowPress</a:t>
            </a:r>
            <a:r>
              <a:rPr lang="en-US" b="1" dirty="0"/>
              <a:t> [Luo+ ISCA23] </a:t>
            </a:r>
            <a:r>
              <a:rPr lang="en-US" dirty="0"/>
              <a:t>across DRAM rows </a:t>
            </a:r>
            <a:endParaRPr lang="en-US" sz="1900" dirty="0"/>
          </a:p>
          <a:p>
            <a:pPr>
              <a:spcAft>
                <a:spcPts val="1200"/>
              </a:spcAft>
            </a:pPr>
            <a:r>
              <a:rPr lang="en-US" b="1" dirty="0">
                <a:solidFill>
                  <a:srgbClr val="002060"/>
                </a:solidFill>
              </a:rPr>
              <a:t>Algorithms and details </a:t>
            </a:r>
            <a:r>
              <a:rPr lang="en-US" dirty="0">
                <a:solidFill>
                  <a:srgbClr val="002060"/>
                </a:solidFill>
              </a:rPr>
              <a:t>of our experiments</a:t>
            </a:r>
            <a:endParaRPr lang="en-US" sz="1900" dirty="0"/>
          </a:p>
          <a:p>
            <a:pPr>
              <a:spcAft>
                <a:spcPts val="1200"/>
              </a:spcAft>
            </a:pPr>
            <a:r>
              <a:rPr lang="en-US" dirty="0">
                <a:solidFill>
                  <a:srgbClr val="C00000"/>
                </a:solidFill>
              </a:rPr>
              <a:t>Reverse-engineering of </a:t>
            </a:r>
            <a:r>
              <a:rPr lang="en-US" b="1" dirty="0">
                <a:solidFill>
                  <a:srgbClr val="C00000"/>
                </a:solidFill>
              </a:rPr>
              <a:t>subarray boundaries </a:t>
            </a:r>
            <a:endParaRPr lang="en-US" dirty="0"/>
          </a:p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Hardware in Complexity Analysis</a:t>
            </a:r>
          </a:p>
          <a:p>
            <a:pPr lvl="1"/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Chip area cost</a:t>
            </a:r>
          </a:p>
          <a:p>
            <a:pPr marL="922338" lvl="2" indent="-230188"/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MC-based: 0.027% of a processor die per DRAM bank</a:t>
            </a:r>
          </a:p>
          <a:p>
            <a:pPr marL="922338" lvl="2" indent="-230188"/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DRAM-based: 0.006% increase the DRAM array (4 bits per row per chip)</a:t>
            </a:r>
          </a:p>
          <a:p>
            <a:pPr lvl="1">
              <a:spcAft>
                <a:spcPts val="1200"/>
              </a:spcAft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No additional latency overhead </a:t>
            </a:r>
            <a:endParaRPr lang="en-US" dirty="0"/>
          </a:p>
          <a:p>
            <a:pPr>
              <a:spcAft>
                <a:spcPts val="12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A preliminary analysis of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the effect of aging </a:t>
            </a:r>
            <a:br>
              <a:rPr lang="en-US" b="1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on DRAM read disturbance vulnerability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4F4D83-B1DD-718E-91F0-CB77DBFC7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0868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33063B-8F0D-3B85-6822-C4C2949C18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3B85D8-EA54-3081-5B42-DDA5C198D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in the Paper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CCC112-A096-5954-69BB-020B8E7E32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1114425"/>
            <a:ext cx="9143999" cy="5187698"/>
          </a:xfrm>
        </p:spPr>
        <p:txBody>
          <a:bodyPr>
            <a:normAutofit fontScale="92500" lnSpcReduction="20000"/>
          </a:bodyPr>
          <a:lstStyle/>
          <a:p>
            <a:pPr>
              <a:spcAft>
                <a:spcPts val="1200"/>
              </a:spcAft>
            </a:pPr>
            <a:r>
              <a:rPr lang="en-US" dirty="0">
                <a:solidFill>
                  <a:srgbClr val="7030A0"/>
                </a:solidFill>
              </a:rPr>
              <a:t>Spatial variation in read disturbance </a:t>
            </a:r>
            <a:r>
              <a:rPr lang="en-US" b="1" dirty="0">
                <a:solidFill>
                  <a:srgbClr val="7030A0"/>
                </a:solidFill>
              </a:rPr>
              <a:t>bit error rate </a:t>
            </a:r>
            <a:r>
              <a:rPr lang="en-US" dirty="0">
                <a:solidFill>
                  <a:srgbClr val="7030A0"/>
                </a:solidFill>
              </a:rPr>
              <a:t>across rows </a:t>
            </a:r>
            <a:endParaRPr lang="en-US" sz="1900" dirty="0"/>
          </a:p>
          <a:p>
            <a:pPr>
              <a:spcAft>
                <a:spcPts val="1200"/>
              </a:spcAft>
            </a:pPr>
            <a:r>
              <a:rPr lang="en-US" dirty="0"/>
              <a:t>Spatial variation of </a:t>
            </a:r>
            <a:r>
              <a:rPr lang="en-US" b="1" dirty="0" err="1"/>
              <a:t>RowPress</a:t>
            </a:r>
            <a:r>
              <a:rPr lang="en-US" b="1" dirty="0"/>
              <a:t> </a:t>
            </a:r>
            <a:r>
              <a:rPr lang="en-US" dirty="0"/>
              <a:t>across DRAM rows </a:t>
            </a:r>
            <a:endParaRPr lang="en-US" sz="1900" dirty="0"/>
          </a:p>
          <a:p>
            <a:pPr>
              <a:spcAft>
                <a:spcPts val="1200"/>
              </a:spcAft>
            </a:pPr>
            <a:r>
              <a:rPr lang="en-US" b="1" dirty="0">
                <a:solidFill>
                  <a:srgbClr val="002060"/>
                </a:solidFill>
              </a:rPr>
              <a:t>Algorithms and details </a:t>
            </a:r>
            <a:r>
              <a:rPr lang="en-US" dirty="0">
                <a:solidFill>
                  <a:srgbClr val="002060"/>
                </a:solidFill>
              </a:rPr>
              <a:t>of our experiments</a:t>
            </a:r>
            <a:endParaRPr lang="en-US" sz="1900" dirty="0"/>
          </a:p>
          <a:p>
            <a:pPr>
              <a:spcAft>
                <a:spcPts val="1200"/>
              </a:spcAft>
            </a:pPr>
            <a:r>
              <a:rPr lang="en-US" dirty="0">
                <a:solidFill>
                  <a:srgbClr val="C00000"/>
                </a:solidFill>
              </a:rPr>
              <a:t>Reverse-engineering of </a:t>
            </a:r>
            <a:r>
              <a:rPr lang="en-US" b="1" dirty="0">
                <a:solidFill>
                  <a:srgbClr val="C00000"/>
                </a:solidFill>
              </a:rPr>
              <a:t>subarray boundaries </a:t>
            </a:r>
            <a:endParaRPr lang="en-US" dirty="0"/>
          </a:p>
          <a:p>
            <a:pPr>
              <a:spcAft>
                <a:spcPts val="1200"/>
              </a:spcAft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Hardware Complexity Analysis</a:t>
            </a:r>
          </a:p>
          <a:p>
            <a:pPr lvl="1">
              <a:spcAft>
                <a:spcPts val="1200"/>
              </a:spcAft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Chip area cost</a:t>
            </a:r>
          </a:p>
          <a:p>
            <a:pPr lvl="2">
              <a:spcAft>
                <a:spcPts val="1200"/>
              </a:spcAft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Either 0.43% of a processor die per DRAM rank with 16 banks in the memory contr.</a:t>
            </a:r>
          </a:p>
          <a:p>
            <a:pPr lvl="2">
              <a:spcAft>
                <a:spcPts val="1200"/>
              </a:spcAft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0.006% increase in the DRAM array (4 bits / 8KB)</a:t>
            </a:r>
          </a:p>
          <a:p>
            <a:pPr lvl="1">
              <a:spcAft>
                <a:spcPts val="1200"/>
              </a:spcAft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No additional latency overhead </a:t>
            </a:r>
            <a:endParaRPr lang="en-US" dirty="0"/>
          </a:p>
          <a:p>
            <a:pPr>
              <a:spcAft>
                <a:spcPts val="12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A preliminary analysis of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the effect of aging </a:t>
            </a:r>
            <a:br>
              <a:rPr lang="en-US" b="1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on DRAM read disturbance vulnerability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33EEC9-6209-0E13-2568-AB2575121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F793A7C-F283-40EB-12C9-823681CC109E}"/>
              </a:ext>
            </a:extLst>
          </p:cNvPr>
          <p:cNvSpPr/>
          <p:nvPr/>
        </p:nvSpPr>
        <p:spPr>
          <a:xfrm>
            <a:off x="0" y="965200"/>
            <a:ext cx="9144000" cy="5883275"/>
          </a:xfrm>
          <a:prstGeom prst="rect">
            <a:avLst/>
          </a:prstGeom>
          <a:solidFill>
            <a:srgbClr val="FFFFFF">
              <a:alpha val="9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hlinkClick r:id="rId2"/>
            <a:extLst>
              <a:ext uri="{FF2B5EF4-FFF2-40B4-BE49-F238E27FC236}">
                <a16:creationId xmlns:a16="http://schemas.microsoft.com/office/drawing/2014/main" id="{FCEED12A-5DA2-C2E3-0D2B-2EC97BBE7814}"/>
              </a:ext>
            </a:extLst>
          </p:cNvPr>
          <p:cNvSpPr txBox="1"/>
          <p:nvPr/>
        </p:nvSpPr>
        <p:spPr>
          <a:xfrm>
            <a:off x="461073" y="5785884"/>
            <a:ext cx="8221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defTabSz="914400">
              <a:defRPr/>
            </a:pPr>
            <a:r>
              <a:rPr lang="en-US" sz="2800" i="0" u="sng" dirty="0">
                <a:solidFill>
                  <a:schemeClr val="accent1">
                    <a:lumMod val="75000"/>
                  </a:schemeClr>
                </a:solidFill>
                <a:effectLst/>
                <a:latin typeface="Cambria" panose="02040503050406030204" pitchFamily="18" charset="0"/>
                <a:hlinkClick r:id="rId2"/>
              </a:rPr>
              <a:t>https://</a:t>
            </a:r>
            <a:r>
              <a:rPr lang="en-US" sz="2800" i="0" u="sng" dirty="0" err="1">
                <a:solidFill>
                  <a:schemeClr val="accent1">
                    <a:lumMod val="75000"/>
                  </a:schemeClr>
                </a:solidFill>
                <a:effectLst/>
                <a:latin typeface="Cambria" panose="02040503050406030204" pitchFamily="18" charset="0"/>
                <a:hlinkClick r:id="rId2"/>
              </a:rPr>
              <a:t>arxiv.org</a:t>
            </a:r>
            <a:r>
              <a:rPr lang="en-US" sz="2800" i="0" u="sng" dirty="0">
                <a:solidFill>
                  <a:schemeClr val="accent1">
                    <a:lumMod val="75000"/>
                  </a:schemeClr>
                </a:solidFill>
                <a:effectLst/>
                <a:latin typeface="Cambria" panose="02040503050406030204" pitchFamily="18" charset="0"/>
                <a:hlinkClick r:id="rId2"/>
              </a:rPr>
              <a:t>/pdf/2402.18652.pdf</a:t>
            </a:r>
            <a:endParaRPr lang="en-US" sz="2800" u="sng" dirty="0">
              <a:solidFill>
                <a:schemeClr val="accent1">
                  <a:lumMod val="75000"/>
                </a:schemeClr>
              </a:solidFill>
              <a:latin typeface="Cambria" panose="020405030504060302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A91E4BF-12B8-4977-4442-F03C63C2F88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85800" y="1210541"/>
            <a:ext cx="7772400" cy="4436918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146772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8A763-CF40-1D41-A9F1-FEB744218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2906"/>
            <a:ext cx="9144000" cy="965200"/>
          </a:xfrm>
        </p:spPr>
        <p:txBody>
          <a:bodyPr/>
          <a:lstStyle/>
          <a:p>
            <a:r>
              <a:rPr lang="en-US" dirty="0"/>
              <a:t>DRAM Operation</a:t>
            </a:r>
          </a:p>
        </p:txBody>
      </p:sp>
      <p:sp>
        <p:nvSpPr>
          <p:cNvPr id="5" name="Subarray">
            <a:extLst>
              <a:ext uri="{FF2B5EF4-FFF2-40B4-BE49-F238E27FC236}">
                <a16:creationId xmlns:a16="http://schemas.microsoft.com/office/drawing/2014/main" id="{8A048CC6-2FBB-BB40-AE83-50CCCF3589C3}"/>
              </a:ext>
            </a:extLst>
          </p:cNvPr>
          <p:cNvSpPr>
            <a:spLocks/>
          </p:cNvSpPr>
          <p:nvPr/>
        </p:nvSpPr>
        <p:spPr>
          <a:xfrm>
            <a:off x="461107" y="1151467"/>
            <a:ext cx="3040429" cy="2367191"/>
          </a:xfrm>
          <a:prstGeom prst="roundRect">
            <a:avLst>
              <a:gd name="adj" fmla="val 5443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DRAM Subarray Label">
            <a:extLst>
              <a:ext uri="{FF2B5EF4-FFF2-40B4-BE49-F238E27FC236}">
                <a16:creationId xmlns:a16="http://schemas.microsoft.com/office/drawing/2014/main" id="{B045840B-004C-3042-A45B-2FB202541A82}"/>
              </a:ext>
            </a:extLst>
          </p:cNvPr>
          <p:cNvSpPr txBox="1">
            <a:spLocks noChangeAspect="1"/>
          </p:cNvSpPr>
          <p:nvPr/>
        </p:nvSpPr>
        <p:spPr>
          <a:xfrm rot="16200000">
            <a:off x="-898273" y="2188886"/>
            <a:ext cx="2370304" cy="2954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DRAM Subarray</a:t>
            </a:r>
          </a:p>
        </p:txBody>
      </p:sp>
      <p:grpSp>
        <p:nvGrpSpPr>
          <p:cNvPr id="16" name="Bitline">
            <a:extLst>
              <a:ext uri="{FF2B5EF4-FFF2-40B4-BE49-F238E27FC236}">
                <a16:creationId xmlns:a16="http://schemas.microsoft.com/office/drawing/2014/main" id="{127E8D71-492E-A048-8BB7-ECB92BBC07FB}"/>
              </a:ext>
            </a:extLst>
          </p:cNvPr>
          <p:cNvGrpSpPr/>
          <p:nvPr/>
        </p:nvGrpSpPr>
        <p:grpSpPr>
          <a:xfrm>
            <a:off x="561735" y="1248277"/>
            <a:ext cx="2588423" cy="1835705"/>
            <a:chOff x="6130544" y="3393293"/>
            <a:chExt cx="2588423" cy="1835705"/>
          </a:xfrm>
        </p:grpSpPr>
        <p:cxnSp>
          <p:nvCxnSpPr>
            <p:cNvPr id="17" name="Straight Connector 115">
              <a:extLst>
                <a:ext uri="{FF2B5EF4-FFF2-40B4-BE49-F238E27FC236}">
                  <a16:creationId xmlns:a16="http://schemas.microsoft.com/office/drawing/2014/main" id="{F256F1C6-4FB5-9240-A209-C4970F54FF90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8191500" y="3763932"/>
              <a:ext cx="0" cy="1465066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15">
              <a:extLst>
                <a:ext uri="{FF2B5EF4-FFF2-40B4-BE49-F238E27FC236}">
                  <a16:creationId xmlns:a16="http://schemas.microsoft.com/office/drawing/2014/main" id="{6B7F4DBE-EE32-454B-8318-B001B0E490B1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7772400" y="3747107"/>
              <a:ext cx="0" cy="1465066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15">
              <a:extLst>
                <a:ext uri="{FF2B5EF4-FFF2-40B4-BE49-F238E27FC236}">
                  <a16:creationId xmlns:a16="http://schemas.microsoft.com/office/drawing/2014/main" id="{28DD52A2-3712-6141-A07F-4AE2C58C8565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7348542" y="3747107"/>
              <a:ext cx="0" cy="1465066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15">
              <a:extLst>
                <a:ext uri="{FF2B5EF4-FFF2-40B4-BE49-F238E27FC236}">
                  <a16:creationId xmlns:a16="http://schemas.microsoft.com/office/drawing/2014/main" id="{13CF881D-46BF-1044-B0C3-CC99E37EF511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6506182" y="3739275"/>
              <a:ext cx="0" cy="1465066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115">
              <a:extLst>
                <a:ext uri="{FF2B5EF4-FFF2-40B4-BE49-F238E27FC236}">
                  <a16:creationId xmlns:a16="http://schemas.microsoft.com/office/drawing/2014/main" id="{E997CE2A-7941-2F46-8A1D-479B48F35DD3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6934200" y="3739275"/>
              <a:ext cx="0" cy="1465066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CC6EBEAC-06A5-5E43-8011-ADB0EE85B45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30544" y="3393293"/>
              <a:ext cx="763351" cy="2893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err="1">
                  <a:ln>
                    <a:noFill/>
                  </a:ln>
                  <a:solidFill>
                    <a:srgbClr val="ED7D31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Bitline</a:t>
              </a: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D3A8BBA-A46C-4347-ACA5-E12A5F5ACFE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02902" y="4054719"/>
              <a:ext cx="397637" cy="2893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ED7D31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…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EA54E30-8EC6-9740-9651-ACF4870108F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21330" y="4353756"/>
              <a:ext cx="397637" cy="2893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ED7D31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…</a:t>
              </a:r>
            </a:p>
          </p:txBody>
        </p:sp>
      </p:grpSp>
      <p:grpSp>
        <p:nvGrpSpPr>
          <p:cNvPr id="7" name="Wordline">
            <a:extLst>
              <a:ext uri="{FF2B5EF4-FFF2-40B4-BE49-F238E27FC236}">
                <a16:creationId xmlns:a16="http://schemas.microsoft.com/office/drawing/2014/main" id="{77953502-D264-6540-AFB1-6EE3E6A7CEB0}"/>
              </a:ext>
            </a:extLst>
          </p:cNvPr>
          <p:cNvGrpSpPr/>
          <p:nvPr/>
        </p:nvGrpSpPr>
        <p:grpSpPr>
          <a:xfrm>
            <a:off x="572957" y="1605916"/>
            <a:ext cx="2996877" cy="1451933"/>
            <a:chOff x="6141766" y="3750932"/>
            <a:chExt cx="2996877" cy="1451933"/>
          </a:xfrm>
        </p:grpSpPr>
        <p:cxnSp>
          <p:nvCxnSpPr>
            <p:cNvPr id="8" name="Straight Connector 124">
              <a:extLst>
                <a:ext uri="{FF2B5EF4-FFF2-40B4-BE49-F238E27FC236}">
                  <a16:creationId xmlns:a16="http://schemas.microsoft.com/office/drawing/2014/main" id="{C22B954B-838C-784C-8CCC-90B6D03639AD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6141766" y="4687341"/>
              <a:ext cx="2573020" cy="0"/>
            </a:xfrm>
            <a:prstGeom prst="line">
              <a:avLst/>
            </a:prstGeom>
            <a:ln w="2857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8C45EED-6556-544E-AF65-B0800D2D2CD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149783" y="3750932"/>
              <a:ext cx="988860" cy="2893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Wordline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C38F3BE-6ED9-DF4E-A0C2-ADD3C83976DC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6562496" y="4830493"/>
              <a:ext cx="397637" cy="2893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…</a:t>
              </a:r>
            </a:p>
          </p:txBody>
        </p:sp>
        <p:cxnSp>
          <p:nvCxnSpPr>
            <p:cNvPr id="11" name="Straight Connector 124">
              <a:extLst>
                <a:ext uri="{FF2B5EF4-FFF2-40B4-BE49-F238E27FC236}">
                  <a16:creationId xmlns:a16="http://schemas.microsoft.com/office/drawing/2014/main" id="{3156408C-2E54-1943-A734-5E58084E7FE7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6141766" y="4388303"/>
              <a:ext cx="2573020" cy="0"/>
            </a:xfrm>
            <a:prstGeom prst="line">
              <a:avLst/>
            </a:prstGeom>
            <a:ln w="2857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24">
              <a:extLst>
                <a:ext uri="{FF2B5EF4-FFF2-40B4-BE49-F238E27FC236}">
                  <a16:creationId xmlns:a16="http://schemas.microsoft.com/office/drawing/2014/main" id="{FAEC0654-ABD1-E140-BD41-4C3CD472F65C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6141766" y="4080669"/>
              <a:ext cx="2573020" cy="0"/>
            </a:xfrm>
            <a:prstGeom prst="line">
              <a:avLst/>
            </a:prstGeom>
            <a:ln w="2857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EB1F823-11F4-0F48-A33E-20D78B185C62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008596" y="4837124"/>
              <a:ext cx="397637" cy="2893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…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E0DFCB4-C9D7-434F-90A8-5A23817C42C1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414792" y="4846068"/>
              <a:ext cx="397637" cy="2893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…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CFAF016-6F4D-4B46-98AD-44E8E6A47C73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844255" y="4859392"/>
              <a:ext cx="397637" cy="2893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…</a:t>
              </a:r>
            </a:p>
          </p:txBody>
        </p:sp>
      </p:grpSp>
      <p:grpSp>
        <p:nvGrpSpPr>
          <p:cNvPr id="25" name="Cells">
            <a:extLst>
              <a:ext uri="{FF2B5EF4-FFF2-40B4-BE49-F238E27FC236}">
                <a16:creationId xmlns:a16="http://schemas.microsoft.com/office/drawing/2014/main" id="{2CA0A78A-DD8D-E34E-B868-2D72CDE3507C}"/>
              </a:ext>
            </a:extLst>
          </p:cNvPr>
          <p:cNvGrpSpPr/>
          <p:nvPr/>
        </p:nvGrpSpPr>
        <p:grpSpPr>
          <a:xfrm>
            <a:off x="823796" y="1327764"/>
            <a:ext cx="1926185" cy="1345712"/>
            <a:chOff x="6392605" y="3472780"/>
            <a:chExt cx="1926185" cy="1345712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236AEE50-5E30-DB43-8A8B-47F209226355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7002300" y="3727542"/>
              <a:ext cx="184739" cy="23761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018DB8D8-8F5E-D64E-81AB-DFAA9A702C7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910491" y="3472780"/>
              <a:ext cx="1116011" cy="2893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DRAM Cell</a:t>
              </a:r>
            </a:p>
          </p:txBody>
        </p:sp>
        <p:sp>
          <p:nvSpPr>
            <p:cNvPr id="28" name="Oval 131">
              <a:extLst>
                <a:ext uri="{FF2B5EF4-FFF2-40B4-BE49-F238E27FC236}">
                  <a16:creationId xmlns:a16="http://schemas.microsoft.com/office/drawing/2014/main" id="{7E212294-B185-CF41-9657-3708D4A87AD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092476" y="4581898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Oval 134">
              <a:extLst>
                <a:ext uri="{FF2B5EF4-FFF2-40B4-BE49-F238E27FC236}">
                  <a16:creationId xmlns:a16="http://schemas.microsoft.com/office/drawing/2014/main" id="{14E01417-7CA4-884E-9647-35853120002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34381" y="4582779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Oval 137">
              <a:extLst>
                <a:ext uri="{FF2B5EF4-FFF2-40B4-BE49-F238E27FC236}">
                  <a16:creationId xmlns:a16="http://schemas.microsoft.com/office/drawing/2014/main" id="{AB54781B-731B-794B-9DB5-195CF84C600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68619" y="4290701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Oval 140">
              <a:extLst>
                <a:ext uri="{FF2B5EF4-FFF2-40B4-BE49-F238E27FC236}">
                  <a16:creationId xmlns:a16="http://schemas.microsoft.com/office/drawing/2014/main" id="{19BBFD79-A462-1840-8F9D-0E900FCA4C5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084968" y="3960591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Oval 143">
              <a:extLst>
                <a:ext uri="{FF2B5EF4-FFF2-40B4-BE49-F238E27FC236}">
                  <a16:creationId xmlns:a16="http://schemas.microsoft.com/office/drawing/2014/main" id="{3FD65356-BB9E-C045-AB0C-32AF7CA8E52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32027" y="3960591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Oval 131">
              <a:extLst>
                <a:ext uri="{FF2B5EF4-FFF2-40B4-BE49-F238E27FC236}">
                  <a16:creationId xmlns:a16="http://schemas.microsoft.com/office/drawing/2014/main" id="{9F4CF76C-3136-E748-A4A4-5E14EF5AF8C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249061" y="4592178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Oval 134">
              <a:extLst>
                <a:ext uri="{FF2B5EF4-FFF2-40B4-BE49-F238E27FC236}">
                  <a16:creationId xmlns:a16="http://schemas.microsoft.com/office/drawing/2014/main" id="{74ADF7A4-8812-4241-B8D2-34F73947BC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092476" y="4290701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Oval 137">
              <a:extLst>
                <a:ext uri="{FF2B5EF4-FFF2-40B4-BE49-F238E27FC236}">
                  <a16:creationId xmlns:a16="http://schemas.microsoft.com/office/drawing/2014/main" id="{C6A68082-82A5-1D4D-87E9-346750A6F41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32027" y="4275146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Oval 140">
              <a:extLst>
                <a:ext uri="{FF2B5EF4-FFF2-40B4-BE49-F238E27FC236}">
                  <a16:creationId xmlns:a16="http://schemas.microsoft.com/office/drawing/2014/main" id="{5F0A3BDA-CF12-C54E-AC33-1F4C14049DB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68215" y="3960591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Oval 143">
              <a:extLst>
                <a:ext uri="{FF2B5EF4-FFF2-40B4-BE49-F238E27FC236}">
                  <a16:creationId xmlns:a16="http://schemas.microsoft.com/office/drawing/2014/main" id="{ABA60784-D787-8A42-84E7-BAFE2C7A75F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92605" y="3960591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Oval 131">
              <a:extLst>
                <a:ext uri="{FF2B5EF4-FFF2-40B4-BE49-F238E27FC236}">
                  <a16:creationId xmlns:a16="http://schemas.microsoft.com/office/drawing/2014/main" id="{E1C554B3-6545-BD42-A15C-6E40E76D078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63741" y="4588263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Oval 134">
              <a:extLst>
                <a:ext uri="{FF2B5EF4-FFF2-40B4-BE49-F238E27FC236}">
                  <a16:creationId xmlns:a16="http://schemas.microsoft.com/office/drawing/2014/main" id="{554CF82E-91B5-4444-8556-DFF47A92CA6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96345" y="4588263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Oval 137">
              <a:extLst>
                <a:ext uri="{FF2B5EF4-FFF2-40B4-BE49-F238E27FC236}">
                  <a16:creationId xmlns:a16="http://schemas.microsoft.com/office/drawing/2014/main" id="{F8FFB54B-0D01-2140-AAC4-9D499E55361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241286" y="4284545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Oval 140">
              <a:extLst>
                <a:ext uri="{FF2B5EF4-FFF2-40B4-BE49-F238E27FC236}">
                  <a16:creationId xmlns:a16="http://schemas.microsoft.com/office/drawing/2014/main" id="{736AFBAD-295E-E046-93FC-118916BC863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92605" y="4284545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Oval 143">
              <a:extLst>
                <a:ext uri="{FF2B5EF4-FFF2-40B4-BE49-F238E27FC236}">
                  <a16:creationId xmlns:a16="http://schemas.microsoft.com/office/drawing/2014/main" id="{B9150812-874C-3240-A201-BE22DE3AC80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234784" y="3957949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98" name="Cell">
            <a:extLst>
              <a:ext uri="{FF2B5EF4-FFF2-40B4-BE49-F238E27FC236}">
                <a16:creationId xmlns:a16="http://schemas.microsoft.com/office/drawing/2014/main" id="{76C71C2A-4BD6-5840-ADFE-8466C2D6BCA5}"/>
              </a:ext>
            </a:extLst>
          </p:cNvPr>
          <p:cNvGrpSpPr/>
          <p:nvPr/>
        </p:nvGrpSpPr>
        <p:grpSpPr>
          <a:xfrm>
            <a:off x="2636824" y="1019303"/>
            <a:ext cx="5444612" cy="2520000"/>
            <a:chOff x="-2404646" y="3780266"/>
            <a:chExt cx="5444612" cy="2520000"/>
          </a:xfrm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C4E06862-3AA6-6449-876C-B70B1B8AC0C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9500" y="3780266"/>
              <a:ext cx="2520466" cy="2520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2" name="DRAM Subarray Label">
              <a:extLst>
                <a:ext uri="{FF2B5EF4-FFF2-40B4-BE49-F238E27FC236}">
                  <a16:creationId xmlns:a16="http://schemas.microsoft.com/office/drawing/2014/main" id="{CF659F83-F9AE-094D-BF77-0F430986B35D}"/>
                </a:ext>
              </a:extLst>
            </p:cNvPr>
            <p:cNvSpPr txBox="1">
              <a:spLocks noChangeAspect="1"/>
            </p:cNvSpPr>
            <p:nvPr/>
          </p:nvSpPr>
          <p:spPr>
            <a:xfrm rot="16200000">
              <a:off x="-924691" y="4888644"/>
              <a:ext cx="2370304" cy="2954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4472C4">
                      <a:lumMod val="75000"/>
                    </a:srgbClr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DRAM Cell</a:t>
              </a:r>
            </a:p>
          </p:txBody>
        </p: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DD963D6E-025D-1F4D-ADD3-F091B390E6EB}"/>
                </a:ext>
              </a:extLst>
            </p:cNvPr>
            <p:cNvCxnSpPr>
              <a:cxnSpLocks/>
              <a:stCxn id="34" idx="4"/>
              <a:endCxn id="65" idx="3"/>
            </p:cNvCxnSpPr>
            <p:nvPr/>
          </p:nvCxnSpPr>
          <p:spPr>
            <a:xfrm>
              <a:off x="-2404646" y="5132962"/>
              <a:ext cx="3293260" cy="798259"/>
            </a:xfrm>
            <a:prstGeom prst="line">
              <a:avLst/>
            </a:prstGeom>
            <a:ln w="381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BFC951E6-23EF-4C4E-8732-378AFE7AAF8F}"/>
                </a:ext>
              </a:extLst>
            </p:cNvPr>
            <p:cNvCxnSpPr>
              <a:cxnSpLocks/>
              <a:stCxn id="34" idx="0"/>
              <a:endCxn id="65" idx="1"/>
            </p:cNvCxnSpPr>
            <p:nvPr/>
          </p:nvCxnSpPr>
          <p:spPr>
            <a:xfrm flipV="1">
              <a:off x="-2404646" y="4149311"/>
              <a:ext cx="3293260" cy="757337"/>
            </a:xfrm>
            <a:prstGeom prst="line">
              <a:avLst/>
            </a:prstGeom>
            <a:ln w="381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RowBuffer">
            <a:extLst>
              <a:ext uri="{FF2B5EF4-FFF2-40B4-BE49-F238E27FC236}">
                <a16:creationId xmlns:a16="http://schemas.microsoft.com/office/drawing/2014/main" id="{16F050E2-6030-CB48-8464-4FA93CBAF1D4}"/>
              </a:ext>
            </a:extLst>
          </p:cNvPr>
          <p:cNvSpPr>
            <a:spLocks/>
          </p:cNvSpPr>
          <p:nvPr/>
        </p:nvSpPr>
        <p:spPr>
          <a:xfrm>
            <a:off x="572957" y="3083982"/>
            <a:ext cx="2573020" cy="306535"/>
          </a:xfrm>
          <a:prstGeom prst="roundRect">
            <a:avLst>
              <a:gd name="adj" fmla="val 5443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5B9BD5">
                    <a:lumMod val="20000"/>
                    <a:lumOff val="80000"/>
                  </a:srgbClr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Row Buffer</a:t>
            </a:r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64F1DA3D-D44B-7545-B8E5-817074780745}"/>
              </a:ext>
            </a:extLst>
          </p:cNvPr>
          <p:cNvGrpSpPr/>
          <p:nvPr/>
        </p:nvGrpSpPr>
        <p:grpSpPr>
          <a:xfrm>
            <a:off x="475355" y="1264624"/>
            <a:ext cx="3011929" cy="1819358"/>
            <a:chOff x="475355" y="883624"/>
            <a:chExt cx="3011929" cy="1819358"/>
          </a:xfrm>
        </p:grpSpPr>
        <p:sp>
          <p:nvSpPr>
            <p:cNvPr id="209" name="shade1">
              <a:extLst>
                <a:ext uri="{FF2B5EF4-FFF2-40B4-BE49-F238E27FC236}">
                  <a16:creationId xmlns:a16="http://schemas.microsoft.com/office/drawing/2014/main" id="{86D9CF36-D214-E245-8E2B-0E202246FBC4}"/>
                </a:ext>
              </a:extLst>
            </p:cNvPr>
            <p:cNvSpPr/>
            <p:nvPr/>
          </p:nvSpPr>
          <p:spPr>
            <a:xfrm>
              <a:off x="482484" y="883624"/>
              <a:ext cx="3004800" cy="805769"/>
            </a:xfrm>
            <a:prstGeom prst="rect">
              <a:avLst/>
            </a:prstGeom>
            <a:solidFill>
              <a:srgbClr val="F2F2F2">
                <a:alpha val="7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95" name="shade2">
              <a:extLst>
                <a:ext uri="{FF2B5EF4-FFF2-40B4-BE49-F238E27FC236}">
                  <a16:creationId xmlns:a16="http://schemas.microsoft.com/office/drawing/2014/main" id="{934C2FD5-4A2A-654C-B99B-B1CA4908CF02}"/>
                </a:ext>
              </a:extLst>
            </p:cNvPr>
            <p:cNvGrpSpPr/>
            <p:nvPr/>
          </p:nvGrpSpPr>
          <p:grpSpPr>
            <a:xfrm>
              <a:off x="475355" y="1705630"/>
              <a:ext cx="3011929" cy="997352"/>
              <a:chOff x="475355" y="1705630"/>
              <a:chExt cx="3011929" cy="997352"/>
            </a:xfrm>
          </p:grpSpPr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49872994-68F9-3644-915B-8FE8A9AA62D9}"/>
                  </a:ext>
                </a:extLst>
              </p:cNvPr>
              <p:cNvSpPr/>
              <p:nvPr/>
            </p:nvSpPr>
            <p:spPr>
              <a:xfrm>
                <a:off x="572957" y="1705630"/>
                <a:ext cx="2558770" cy="329397"/>
              </a:xfrm>
              <a:prstGeom prst="rect">
                <a:avLst/>
              </a:prstGeom>
              <a:noFill/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89A5FB40-C94C-4648-BAD7-AF7AEDB60327}"/>
                  </a:ext>
                </a:extLst>
              </p:cNvPr>
              <p:cNvSpPr/>
              <p:nvPr/>
            </p:nvSpPr>
            <p:spPr>
              <a:xfrm>
                <a:off x="475355" y="2052534"/>
                <a:ext cx="3011929" cy="640265"/>
              </a:xfrm>
              <a:prstGeom prst="rect">
                <a:avLst/>
              </a:prstGeom>
              <a:solidFill>
                <a:srgbClr val="F2F2F2">
                  <a:alpha val="7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45" name="Straight Arrow Connector 44">
                <a:extLst>
                  <a:ext uri="{FF2B5EF4-FFF2-40B4-BE49-F238E27FC236}">
                    <a16:creationId xmlns:a16="http://schemas.microsoft.com/office/drawing/2014/main" id="{326E1AA0-54DD-A449-BF07-A35F6DD41085}"/>
                  </a:ext>
                </a:extLst>
              </p:cNvPr>
              <p:cNvCxnSpPr>
                <a:cxnSpLocks/>
                <a:stCxn id="43" idx="2"/>
                <a:endCxn id="6" idx="0"/>
              </p:cNvCxnSpPr>
              <p:nvPr/>
            </p:nvCxnSpPr>
            <p:spPr>
              <a:xfrm>
                <a:off x="1852342" y="2035027"/>
                <a:ext cx="7125" cy="667955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80B96401-1F40-9C4E-90F7-5C414D7D0975}"/>
              </a:ext>
            </a:extLst>
          </p:cNvPr>
          <p:cNvSpPr txBox="1"/>
          <p:nvPr/>
        </p:nvSpPr>
        <p:spPr>
          <a:xfrm>
            <a:off x="325760" y="4461037"/>
            <a:ext cx="8487708" cy="193899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marL="182880" marR="0" lvl="0" indent="-36576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2400" b="1" i="0" u="sng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/>
                <a:ea typeface="Cambria"/>
                <a:cs typeface="+mn-cs"/>
              </a:rPr>
              <a:t>Row Activation</a:t>
            </a: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/>
                <a:ea typeface="Cambria"/>
                <a:cs typeface="+mn-cs"/>
              </a:rPr>
              <a:t>: 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/>
                <a:ea typeface="Cambria"/>
                <a:cs typeface="+mn-cs"/>
              </a:rPr>
              <a:t>Fetch the row’s content into the row buffer 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"/>
              <a:ea typeface="Cambria"/>
              <a:cs typeface="Calibri" panose="020F0502020204030204"/>
            </a:endParaRPr>
          </a:p>
          <a:p>
            <a:pPr marL="182880" marR="0" lvl="0" indent="-36576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mbria" panose="02040503050406030204" pitchFamily="18" charset="0"/>
              <a:ea typeface="Cambria"/>
              <a:cs typeface="+mn-cs"/>
            </a:endParaRPr>
          </a:p>
          <a:p>
            <a:pPr marL="182880" marR="0" lvl="0" indent="-36576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2400" b="1" i="0" u="sng" strike="noStrike" kern="1200" cap="none" spc="0" normalizeH="0" baseline="0" noProof="0">
                <a:ln>
                  <a:noFill/>
                </a:ln>
                <a:solidFill>
                  <a:srgbClr val="BD5511"/>
                </a:solidFill>
                <a:effectLst/>
                <a:uLnTx/>
                <a:uFillTx/>
                <a:latin typeface="Cambria"/>
                <a:ea typeface="Cambria"/>
                <a:cs typeface="+mn-cs"/>
              </a:rPr>
              <a:t>Column Access</a:t>
            </a: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BD5511"/>
                </a:solidFill>
                <a:effectLst/>
                <a:uLnTx/>
                <a:uFillTx/>
                <a:latin typeface="Cambria"/>
                <a:ea typeface="Cambria"/>
                <a:cs typeface="+mn-cs"/>
              </a:rPr>
              <a:t>: 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BD5511"/>
                </a:solidFill>
                <a:effectLst/>
                <a:uLnTx/>
                <a:uFillTx/>
                <a:latin typeface="Cambria"/>
                <a:ea typeface="Cambria"/>
                <a:cs typeface="+mn-cs"/>
              </a:rPr>
              <a:t>Read/Write a column in the row buffer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mbria"/>
              <a:ea typeface="Cambria"/>
              <a:cs typeface="Calibri" panose="020F0502020204030204"/>
            </a:endParaRPr>
          </a:p>
          <a:p>
            <a:pPr marL="182880" marR="0" lvl="0" indent="-36576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BD5511"/>
              </a:solidFill>
              <a:effectLst/>
              <a:uLnTx/>
              <a:uFillTx/>
              <a:latin typeface="Cambria"/>
              <a:ea typeface="Cambria"/>
              <a:cs typeface="Calibri" panose="020F0502020204030204"/>
            </a:endParaRPr>
          </a:p>
          <a:p>
            <a:pPr marL="182880" marR="0" lvl="0" indent="-36576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2400" b="1" i="0" u="sng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/>
                <a:ea typeface="Cambria"/>
                <a:cs typeface="Calibri"/>
              </a:rPr>
              <a:t>Precharge</a:t>
            </a: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/>
                <a:ea typeface="Cambria"/>
                <a:cs typeface="Calibri"/>
              </a:rPr>
              <a:t>: 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/>
                <a:ea typeface="Cambria"/>
                <a:cs typeface="Calibri"/>
              </a:rPr>
              <a:t>Disconnect the row from the row buffer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mbria"/>
              <a:ea typeface="Cambria"/>
              <a:cs typeface="Calibri"/>
            </a:endParaRPr>
          </a:p>
        </p:txBody>
      </p:sp>
      <p:grpSp>
        <p:nvGrpSpPr>
          <p:cNvPr id="66" name="cellcircuitry">
            <a:extLst>
              <a:ext uri="{FF2B5EF4-FFF2-40B4-BE49-F238E27FC236}">
                <a16:creationId xmlns:a16="http://schemas.microsoft.com/office/drawing/2014/main" id="{46DF6924-BE1E-C849-BBC4-19C1A272BB4B}"/>
              </a:ext>
            </a:extLst>
          </p:cNvPr>
          <p:cNvGrpSpPr>
            <a:grpSpLocks noChangeAspect="1"/>
          </p:cNvGrpSpPr>
          <p:nvPr/>
        </p:nvGrpSpPr>
        <p:grpSpPr>
          <a:xfrm>
            <a:off x="5658654" y="1343817"/>
            <a:ext cx="2134602" cy="1883008"/>
            <a:chOff x="2503373" y="1725956"/>
            <a:chExt cx="3956413" cy="3490094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6BCF1DD3-7069-304F-A7DA-2B3412AB7E30}"/>
                </a:ext>
              </a:extLst>
            </p:cNvPr>
            <p:cNvSpPr/>
            <p:nvPr/>
          </p:nvSpPr>
          <p:spPr>
            <a:xfrm>
              <a:off x="3057157" y="1725956"/>
              <a:ext cx="2337083" cy="425765"/>
            </a:xfrm>
            <a:prstGeom prst="rect">
              <a:avLst/>
            </a:prstGeom>
            <a:noFill/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err="1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Wordline</a:t>
              </a: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C052F46A-1077-7542-BBFA-856672359D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00178" y="2195146"/>
              <a:ext cx="3116691" cy="0"/>
            </a:xfrm>
            <a:prstGeom prst="straightConnector1">
              <a:avLst/>
            </a:prstGeom>
            <a:ln w="25400" cap="rnd">
              <a:solidFill>
                <a:srgbClr val="4472C4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B93E37DB-43B9-6A4B-A6E6-2B91C6B133BB}"/>
                </a:ext>
              </a:extLst>
            </p:cNvPr>
            <p:cNvSpPr/>
            <p:nvPr/>
          </p:nvSpPr>
          <p:spPr>
            <a:xfrm rot="16200000">
              <a:off x="1992555" y="3889642"/>
              <a:ext cx="2274939" cy="377877"/>
            </a:xfrm>
            <a:prstGeom prst="rect">
              <a:avLst/>
            </a:prstGeom>
            <a:noFill/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Capacitor</a:t>
              </a: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A313AABF-20EF-794E-BB12-5EDDEF53BDFD}"/>
                </a:ext>
              </a:extLst>
            </p:cNvPr>
            <p:cNvSpPr/>
            <p:nvPr/>
          </p:nvSpPr>
          <p:spPr>
            <a:xfrm>
              <a:off x="2503373" y="2429645"/>
              <a:ext cx="1915832" cy="465934"/>
            </a:xfrm>
            <a:prstGeom prst="rect">
              <a:avLst/>
            </a:prstGeom>
            <a:noFill/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r" defTabSz="914400" rtl="0" eaLnBrk="1" fontAlgn="auto" latinLnBrk="0" hangingPunct="1">
                <a:lnSpc>
                  <a:spcPts val="1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1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Access transistor</a:t>
              </a: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D6437664-3173-D741-BE03-EE15F300DC1E}"/>
                </a:ext>
              </a:extLst>
            </p:cNvPr>
            <p:cNvSpPr/>
            <p:nvPr/>
          </p:nvSpPr>
          <p:spPr>
            <a:xfrm rot="5400000">
              <a:off x="5296737" y="3760834"/>
              <a:ext cx="1898125" cy="427973"/>
            </a:xfrm>
            <a:prstGeom prst="rect">
              <a:avLst/>
            </a:prstGeom>
            <a:noFill/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err="1">
                  <a:ln>
                    <a:noFill/>
                  </a:ln>
                  <a:solidFill>
                    <a:srgbClr val="ED7D3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Bitline</a:t>
              </a: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ED7D3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02482588-6540-6F45-BE62-C51B52C61F46}"/>
                </a:ext>
              </a:extLst>
            </p:cNvPr>
            <p:cNvCxnSpPr/>
            <p:nvPr/>
          </p:nvCxnSpPr>
          <p:spPr>
            <a:xfrm flipV="1">
              <a:off x="5929194" y="1893565"/>
              <a:ext cx="0" cy="3030317"/>
            </a:xfrm>
            <a:prstGeom prst="straightConnector1">
              <a:avLst/>
            </a:prstGeom>
            <a:ln w="25400" cap="rnd">
              <a:solidFill>
                <a:srgbClr val="ED7D30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67817F79-466E-E541-9326-B6A6EAE093EE}"/>
                </a:ext>
              </a:extLst>
            </p:cNvPr>
            <p:cNvCxnSpPr/>
            <p:nvPr/>
          </p:nvCxnSpPr>
          <p:spPr>
            <a:xfrm flipV="1">
              <a:off x="4662341" y="2492189"/>
              <a:ext cx="0" cy="155572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4A048790-DE7A-DB4E-A4E0-C9F6C492A708}"/>
                </a:ext>
              </a:extLst>
            </p:cNvPr>
            <p:cNvCxnSpPr/>
            <p:nvPr/>
          </p:nvCxnSpPr>
          <p:spPr>
            <a:xfrm flipH="1">
              <a:off x="4411958" y="2654972"/>
              <a:ext cx="499012" cy="0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2FF85791-878D-2743-AE84-431CB159E26B}"/>
                </a:ext>
              </a:extLst>
            </p:cNvPr>
            <p:cNvCxnSpPr/>
            <p:nvPr/>
          </p:nvCxnSpPr>
          <p:spPr>
            <a:xfrm flipH="1" flipV="1">
              <a:off x="4910967" y="2766192"/>
              <a:ext cx="1" cy="259566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43F581E3-1341-204E-8866-3199BA957DDD}"/>
                </a:ext>
              </a:extLst>
            </p:cNvPr>
            <p:cNvCxnSpPr/>
            <p:nvPr/>
          </p:nvCxnSpPr>
          <p:spPr>
            <a:xfrm flipH="1">
              <a:off x="4411958" y="2766192"/>
              <a:ext cx="499012" cy="0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76BC63D4-F5CD-0D4F-A655-81F4FF8B31E6}"/>
                </a:ext>
              </a:extLst>
            </p:cNvPr>
            <p:cNvCxnSpPr/>
            <p:nvPr/>
          </p:nvCxnSpPr>
          <p:spPr>
            <a:xfrm>
              <a:off x="4910967" y="3025758"/>
              <a:ext cx="193166" cy="0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957406BD-028A-094D-A661-DCB36E83F0AB}"/>
                </a:ext>
              </a:extLst>
            </p:cNvPr>
            <p:cNvCxnSpPr/>
            <p:nvPr/>
          </p:nvCxnSpPr>
          <p:spPr>
            <a:xfrm>
              <a:off x="4218791" y="3025758"/>
              <a:ext cx="193167" cy="0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CAC7F58A-CAA4-0343-BC92-9F8CB583DFB9}"/>
                </a:ext>
              </a:extLst>
            </p:cNvPr>
            <p:cNvCxnSpPr/>
            <p:nvPr/>
          </p:nvCxnSpPr>
          <p:spPr>
            <a:xfrm flipH="1" flipV="1">
              <a:off x="4411957" y="2766192"/>
              <a:ext cx="1" cy="259566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D1FFB667-2872-7446-B648-3CB8CAE00854}"/>
                </a:ext>
              </a:extLst>
            </p:cNvPr>
            <p:cNvCxnSpPr/>
            <p:nvPr/>
          </p:nvCxnSpPr>
          <p:spPr>
            <a:xfrm>
              <a:off x="4662341" y="2195147"/>
              <a:ext cx="1" cy="321296"/>
            </a:xfrm>
            <a:prstGeom prst="straightConnector1">
              <a:avLst/>
            </a:prstGeom>
            <a:ln w="254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EECF5817-489C-E644-911C-81A8EB620CF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04135" y="3025757"/>
              <a:ext cx="813905" cy="0"/>
            </a:xfrm>
            <a:prstGeom prst="straightConnector1">
              <a:avLst/>
            </a:prstGeom>
            <a:ln w="254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Elbow Connector 82">
              <a:extLst>
                <a:ext uri="{FF2B5EF4-FFF2-40B4-BE49-F238E27FC236}">
                  <a16:creationId xmlns:a16="http://schemas.microsoft.com/office/drawing/2014/main" id="{5C019236-72BE-594C-9F95-570010000624}"/>
                </a:ext>
              </a:extLst>
            </p:cNvPr>
            <p:cNvCxnSpPr/>
            <p:nvPr/>
          </p:nvCxnSpPr>
          <p:spPr>
            <a:xfrm rot="5400000">
              <a:off x="3572140" y="3155982"/>
              <a:ext cx="774172" cy="519135"/>
            </a:xfrm>
            <a:prstGeom prst="bentConnector3">
              <a:avLst>
                <a:gd name="adj1" fmla="val -293"/>
              </a:avLst>
            </a:prstGeom>
            <a:ln w="254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CD4C3E1D-6D52-734E-AAE8-A9B62618D456}"/>
                </a:ext>
              </a:extLst>
            </p:cNvPr>
            <p:cNvCxnSpPr/>
            <p:nvPr/>
          </p:nvCxnSpPr>
          <p:spPr>
            <a:xfrm>
              <a:off x="3699658" y="4343967"/>
              <a:ext cx="0" cy="318185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med"/>
              <a:tailEnd type="triangl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963F6331-DFA3-1340-9556-45F275EFA4C3}"/>
                </a:ext>
              </a:extLst>
            </p:cNvPr>
            <p:cNvCxnSpPr/>
            <p:nvPr/>
          </p:nvCxnSpPr>
          <p:spPr>
            <a:xfrm flipV="1">
              <a:off x="3699658" y="3796933"/>
              <a:ext cx="0" cy="151697"/>
            </a:xfrm>
            <a:prstGeom prst="straightConnector1">
              <a:avLst/>
            </a:prstGeom>
            <a:ln w="50800" cap="rnd">
              <a:solidFill>
                <a:srgbClr val="C00000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38313F1E-09AD-6E4B-B302-87C7B0CF7BE8}"/>
                </a:ext>
              </a:extLst>
            </p:cNvPr>
            <p:cNvCxnSpPr/>
            <p:nvPr/>
          </p:nvCxnSpPr>
          <p:spPr>
            <a:xfrm flipH="1">
              <a:off x="3440094" y="4213787"/>
              <a:ext cx="519130" cy="0"/>
            </a:xfrm>
            <a:prstGeom prst="straightConnector1">
              <a:avLst/>
            </a:prstGeom>
            <a:ln w="50800" cap="rnd">
              <a:solidFill>
                <a:srgbClr val="C00000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8220A518-72C3-FB4E-BDE1-87F0BEF09161}"/>
                </a:ext>
              </a:extLst>
            </p:cNvPr>
            <p:cNvCxnSpPr/>
            <p:nvPr/>
          </p:nvCxnSpPr>
          <p:spPr>
            <a:xfrm flipH="1">
              <a:off x="3440094" y="3948630"/>
              <a:ext cx="519130" cy="0"/>
            </a:xfrm>
            <a:prstGeom prst="straightConnector1">
              <a:avLst/>
            </a:prstGeom>
            <a:ln w="50800" cap="rnd">
              <a:solidFill>
                <a:srgbClr val="C00000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F74061FB-216C-594F-804D-E874B943514B}"/>
                </a:ext>
              </a:extLst>
            </p:cNvPr>
            <p:cNvCxnSpPr/>
            <p:nvPr/>
          </p:nvCxnSpPr>
          <p:spPr>
            <a:xfrm flipV="1">
              <a:off x="3699658" y="4213788"/>
              <a:ext cx="0" cy="130178"/>
            </a:xfrm>
            <a:prstGeom prst="straightConnector1">
              <a:avLst/>
            </a:prstGeom>
            <a:ln w="50800" cap="rnd">
              <a:solidFill>
                <a:srgbClr val="C00000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5" name="leakagepaths">
            <a:extLst>
              <a:ext uri="{FF2B5EF4-FFF2-40B4-BE49-F238E27FC236}">
                <a16:creationId xmlns:a16="http://schemas.microsoft.com/office/drawing/2014/main" id="{E61A3EBE-E793-1A45-8CC0-ACC4CE1750A4}"/>
              </a:ext>
            </a:extLst>
          </p:cNvPr>
          <p:cNvGrpSpPr/>
          <p:nvPr/>
        </p:nvGrpSpPr>
        <p:grpSpPr>
          <a:xfrm>
            <a:off x="6600266" y="2192156"/>
            <a:ext cx="921274" cy="925681"/>
            <a:chOff x="3989848" y="3270498"/>
            <a:chExt cx="921274" cy="925681"/>
          </a:xfrm>
        </p:grpSpPr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CB441B1E-D173-D84C-B5E8-9B459FD4BD0B}"/>
                </a:ext>
              </a:extLst>
            </p:cNvPr>
            <p:cNvCxnSpPr>
              <a:cxnSpLocks/>
            </p:cNvCxnSpPr>
            <p:nvPr/>
          </p:nvCxnSpPr>
          <p:spPr>
            <a:xfrm>
              <a:off x="3989848" y="3375855"/>
              <a:ext cx="0" cy="670376"/>
            </a:xfrm>
            <a:prstGeom prst="straightConnector1">
              <a:avLst/>
            </a:prstGeom>
            <a:ln w="57150">
              <a:solidFill>
                <a:srgbClr val="C0000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73BCD128-3AF3-B74E-8B06-109D35BE0770}"/>
                </a:ext>
              </a:extLst>
            </p:cNvPr>
            <p:cNvCxnSpPr>
              <a:cxnSpLocks/>
            </p:cNvCxnSpPr>
            <p:nvPr/>
          </p:nvCxnSpPr>
          <p:spPr>
            <a:xfrm>
              <a:off x="4010043" y="3270498"/>
              <a:ext cx="782661" cy="0"/>
            </a:xfrm>
            <a:prstGeom prst="straightConnector1">
              <a:avLst/>
            </a:prstGeom>
            <a:ln w="57150">
              <a:solidFill>
                <a:srgbClr val="C0000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929345BF-1F4C-1D45-A4C8-26212938D649}"/>
                </a:ext>
              </a:extLst>
            </p:cNvPr>
            <p:cNvSpPr/>
            <p:nvPr/>
          </p:nvSpPr>
          <p:spPr>
            <a:xfrm>
              <a:off x="4062685" y="3334405"/>
              <a:ext cx="848437" cy="861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charge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leakage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paths</a:t>
              </a:r>
            </a:p>
          </p:txBody>
        </p:sp>
      </p:grpSp>
      <p:sp>
        <p:nvSpPr>
          <p:cNvPr id="122" name="TextBox 121">
            <a:extLst>
              <a:ext uri="{FF2B5EF4-FFF2-40B4-BE49-F238E27FC236}">
                <a16:creationId xmlns:a16="http://schemas.microsoft.com/office/drawing/2014/main" id="{2370A77F-2157-F94D-B6DB-F27772AD4AA1}"/>
              </a:ext>
            </a:extLst>
          </p:cNvPr>
          <p:cNvSpPr txBox="1"/>
          <p:nvPr/>
        </p:nvSpPr>
        <p:spPr>
          <a:xfrm>
            <a:off x="4358921" y="3578519"/>
            <a:ext cx="4801186" cy="707886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sng" strike="noStrike" kern="1200" cap="none" spc="0" normalizeH="0" baseline="0" noProof="0">
                <a:ln>
                  <a:noFill/>
                </a:ln>
                <a:solidFill>
                  <a:srgbClr val="2F5597"/>
                </a:solidFill>
                <a:effectLst/>
                <a:uLnTx/>
                <a:uFillTx/>
                <a:latin typeface="Cambria"/>
                <a:ea typeface="Cambria"/>
                <a:cs typeface="+mn-cs"/>
              </a:rPr>
              <a:t>Refresh</a:t>
            </a: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2F5597"/>
                </a:solidFill>
                <a:effectLst/>
                <a:uLnTx/>
                <a:uFillTx/>
                <a:latin typeface="Cambria"/>
                <a:ea typeface="Cambria"/>
                <a:cs typeface="+mn-cs"/>
              </a:rPr>
              <a:t>: 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2F5597"/>
                </a:solidFill>
                <a:effectLst/>
                <a:uLnTx/>
                <a:uFillTx/>
                <a:latin typeface="Cambria"/>
                <a:ea typeface="Cambria"/>
                <a:cs typeface="+mn-cs"/>
              </a:rPr>
              <a:t>Restores the capacitor voltage</a:t>
            </a:r>
            <a:b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</a:b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2F5597"/>
                </a:solidFill>
                <a:effectLst/>
                <a:uLnTx/>
                <a:uFillTx/>
                <a:latin typeface="Cambria"/>
                <a:ea typeface="Cambria"/>
                <a:cs typeface="+mn-cs"/>
              </a:rPr>
              <a:t>with a time period called </a:t>
            </a: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2F5597"/>
                </a:solidFill>
                <a:effectLst/>
                <a:uLnTx/>
                <a:uFillTx/>
                <a:latin typeface="Cambria"/>
                <a:ea typeface="Cambria"/>
                <a:cs typeface="+mn-cs"/>
              </a:rPr>
              <a:t>refresh window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E8C7687A-B640-B04D-85A1-C5BEDCC2D5F1}"/>
              </a:ext>
            </a:extLst>
          </p:cNvPr>
          <p:cNvGrpSpPr/>
          <p:nvPr/>
        </p:nvGrpSpPr>
        <p:grpSpPr>
          <a:xfrm>
            <a:off x="572957" y="3390517"/>
            <a:ext cx="2573019" cy="793330"/>
            <a:chOff x="572957" y="2912026"/>
            <a:chExt cx="2573019" cy="793330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B4387A36-D093-B944-B3A1-6817C5507D4A}"/>
                </a:ext>
              </a:extLst>
            </p:cNvPr>
            <p:cNvSpPr txBox="1"/>
            <p:nvPr/>
          </p:nvSpPr>
          <p:spPr>
            <a:xfrm>
              <a:off x="572957" y="3305246"/>
              <a:ext cx="2573019" cy="400110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BD5511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I/O Circuitry</a:t>
              </a:r>
            </a:p>
          </p:txBody>
        </p: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872C184A-0284-974A-AAF5-5837F1F9828E}"/>
                </a:ext>
              </a:extLst>
            </p:cNvPr>
            <p:cNvCxnSpPr>
              <a:cxnSpLocks/>
              <a:stCxn id="6" idx="2"/>
              <a:endCxn id="59" idx="0"/>
            </p:cNvCxnSpPr>
            <p:nvPr/>
          </p:nvCxnSpPr>
          <p:spPr>
            <a:xfrm>
              <a:off x="1859467" y="2912026"/>
              <a:ext cx="0" cy="393220"/>
            </a:xfrm>
            <a:prstGeom prst="straightConnector1">
              <a:avLst/>
            </a:prstGeom>
            <a:ln w="38100">
              <a:solidFill>
                <a:srgbClr val="BD541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Slide Number Placeholder 2">
            <a:extLst>
              <a:ext uri="{FF2B5EF4-FFF2-40B4-BE49-F238E27FC236}">
                <a16:creationId xmlns:a16="http://schemas.microsoft.com/office/drawing/2014/main" id="{45B8EAF6-8285-8FEF-7366-58A06C7C3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z="1800" b="1" smtClean="0">
                <a:latin typeface="Cambria" panose="02040503050406030204" pitchFamily="18" charset="0"/>
              </a:rPr>
              <a:pPr/>
              <a:t>3</a:t>
            </a:fld>
            <a:endParaRPr lang="en-US" sz="1800" b="1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6861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uiExpand="1" build="allAtOnce"/>
      <p:bldP spid="122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9D3E9C-6C7E-98D9-11BC-860C64E9BD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C6901284-D39E-F906-4BB4-0222319443F5}"/>
              </a:ext>
            </a:extLst>
          </p:cNvPr>
          <p:cNvSpPr/>
          <p:nvPr/>
        </p:nvSpPr>
        <p:spPr>
          <a:xfrm>
            <a:off x="-2" y="4946307"/>
            <a:ext cx="9143999" cy="6480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latin typeface="Cambria" panose="02040503050406030204" pitchFamily="18" charset="0"/>
              </a:rPr>
              <a:t>Performance Evaluation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2F305D2-C2E4-27AE-6511-0F4D19B997C1}"/>
              </a:ext>
            </a:extLst>
          </p:cNvPr>
          <p:cNvSpPr/>
          <p:nvPr/>
        </p:nvSpPr>
        <p:spPr>
          <a:xfrm>
            <a:off x="0" y="891107"/>
            <a:ext cx="9143999" cy="6480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solidFill>
                  <a:schemeClr val="bg1"/>
                </a:solidFill>
                <a:latin typeface="Cambria" panose="02040503050406030204" pitchFamily="18" charset="0"/>
              </a:rPr>
              <a:t>Problem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992447-B927-A3B0-F03C-A3733C60A6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70467"/>
          </a:xfrm>
        </p:spPr>
        <p:txBody>
          <a:bodyPr/>
          <a:lstStyle/>
          <a:p>
            <a:r>
              <a:rPr lang="en-US" sz="3600" b="1" dirty="0"/>
              <a:t>Outline</a:t>
            </a:r>
          </a:p>
        </p:txBody>
      </p:sp>
      <p:sp>
        <p:nvSpPr>
          <p:cNvPr id="6" name="Content Placeholder 5" hidden="1">
            <a:extLst>
              <a:ext uri="{FF2B5EF4-FFF2-40B4-BE49-F238E27FC236}">
                <a16:creationId xmlns:a16="http://schemas.microsoft.com/office/drawing/2014/main" id="{D7664E32-94C6-127A-C348-E39D8104A5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313" y="1038366"/>
            <a:ext cx="8592679" cy="5148882"/>
          </a:xfrm>
        </p:spPr>
        <p:txBody>
          <a:bodyPr>
            <a:normAutofit fontScale="92500" lnSpcReduction="10000"/>
          </a:bodyPr>
          <a:lstStyle/>
          <a:p>
            <a:pPr marL="0" indent="0">
              <a:lnSpc>
                <a:spcPct val="200000"/>
              </a:lnSpc>
              <a:spcBef>
                <a:spcPts val="700"/>
              </a:spcBef>
              <a:buNone/>
            </a:pPr>
            <a:r>
              <a:rPr lang="en-US">
                <a:solidFill>
                  <a:srgbClr val="BFBFBF"/>
                </a:solidFill>
              </a:rPr>
              <a:t>Motivation and Goal</a:t>
            </a:r>
          </a:p>
          <a:p>
            <a:pPr marL="0" indent="0">
              <a:lnSpc>
                <a:spcPct val="200000"/>
              </a:lnSpc>
              <a:spcBef>
                <a:spcPts val="700"/>
              </a:spcBef>
              <a:buNone/>
            </a:pPr>
            <a:r>
              <a:rPr lang="en-US">
                <a:solidFill>
                  <a:srgbClr val="BFBFBF"/>
                </a:solidFill>
              </a:rPr>
              <a:t>Experimental Methodology</a:t>
            </a:r>
          </a:p>
          <a:p>
            <a:pPr marL="0" indent="0">
              <a:lnSpc>
                <a:spcPct val="200000"/>
              </a:lnSpc>
              <a:spcBef>
                <a:spcPts val="700"/>
              </a:spcBef>
              <a:buNone/>
            </a:pPr>
            <a:r>
              <a:rPr lang="en-US">
                <a:solidFill>
                  <a:srgbClr val="BFBFBF"/>
                </a:solidFill>
              </a:rPr>
              <a:t>Temperature Analysis</a:t>
            </a:r>
          </a:p>
          <a:p>
            <a:pPr marL="0" indent="0">
              <a:lnSpc>
                <a:spcPct val="200000"/>
              </a:lnSpc>
              <a:spcBef>
                <a:spcPts val="700"/>
              </a:spcBef>
              <a:buNone/>
            </a:pPr>
            <a:r>
              <a:rPr lang="en-US">
                <a:solidFill>
                  <a:srgbClr val="BFBFBF"/>
                </a:solidFill>
              </a:rPr>
              <a:t>Aggressor Row Active Time Analysis</a:t>
            </a:r>
          </a:p>
          <a:p>
            <a:pPr marL="0" indent="0">
              <a:lnSpc>
                <a:spcPct val="200000"/>
              </a:lnSpc>
              <a:spcBef>
                <a:spcPts val="700"/>
              </a:spcBef>
              <a:buNone/>
            </a:pPr>
            <a:r>
              <a:rPr lang="en-US">
                <a:solidFill>
                  <a:srgbClr val="BFBFBF"/>
                </a:solidFill>
              </a:rPr>
              <a:t>Spatial Variation Analysis</a:t>
            </a:r>
          </a:p>
          <a:p>
            <a:pPr marL="0" indent="0">
              <a:lnSpc>
                <a:spcPct val="200000"/>
              </a:lnSpc>
              <a:spcBef>
                <a:spcPts val="700"/>
              </a:spcBef>
              <a:buNone/>
            </a:pPr>
            <a:r>
              <a:rPr lang="en-US">
                <a:solidFill>
                  <a:srgbClr val="BFBFBF"/>
                </a:solidFill>
              </a:rPr>
              <a:t>Implications on Attacks and Defenses</a:t>
            </a:r>
          </a:p>
          <a:p>
            <a:pPr marL="0" indent="0">
              <a:lnSpc>
                <a:spcPct val="200000"/>
              </a:lnSpc>
              <a:spcBef>
                <a:spcPts val="700"/>
              </a:spcBef>
              <a:buNone/>
            </a:pPr>
            <a:r>
              <a:rPr lang="en-US">
                <a:solidFill>
                  <a:srgbClr val="BFBFBF"/>
                </a:solidFill>
              </a:rPr>
              <a:t>Conclusions</a:t>
            </a:r>
          </a:p>
          <a:p>
            <a:pPr marL="0" indent="0">
              <a:lnSpc>
                <a:spcPct val="200000"/>
              </a:lnSpc>
              <a:buNone/>
            </a:pPr>
            <a:endParaRPr lang="en-US">
              <a:solidFill>
                <a:srgbClr val="BFBFBF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62C0822-DCAE-307B-6DD3-D7ECBB853FB3}"/>
              </a:ext>
            </a:extLst>
          </p:cNvPr>
          <p:cNvSpPr/>
          <p:nvPr/>
        </p:nvSpPr>
        <p:spPr>
          <a:xfrm>
            <a:off x="-2" y="1702147"/>
            <a:ext cx="9143999" cy="6480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latin typeface="Cambria" panose="02040503050406030204" pitchFamily="18" charset="0"/>
              </a:rPr>
              <a:t>Our Goal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C11BDEA-0D77-ED2C-73B7-A8DC81596316}"/>
              </a:ext>
            </a:extLst>
          </p:cNvPr>
          <p:cNvSpPr/>
          <p:nvPr/>
        </p:nvSpPr>
        <p:spPr>
          <a:xfrm>
            <a:off x="-1" y="3324227"/>
            <a:ext cx="9144001" cy="6480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latin typeface="Cambria" panose="02040503050406030204" pitchFamily="18" charset="0"/>
              </a:rPr>
              <a:t>Spatial Variation Analysis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97BE5EA-84C4-C96B-6155-268B00FD3FB3}"/>
              </a:ext>
            </a:extLst>
          </p:cNvPr>
          <p:cNvSpPr/>
          <p:nvPr/>
        </p:nvSpPr>
        <p:spPr>
          <a:xfrm>
            <a:off x="-1" y="4135267"/>
            <a:ext cx="9144001" cy="6480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 err="1">
                <a:latin typeface="Cambria" panose="02040503050406030204" pitchFamily="18" charset="0"/>
              </a:rPr>
              <a:t>Svärd</a:t>
            </a:r>
            <a:r>
              <a:rPr lang="en-US" sz="2800" dirty="0">
                <a:latin typeface="Cambria" panose="02040503050406030204" pitchFamily="18" charset="0"/>
              </a:rPr>
              <a:t>: Spatial Variation-Aware Read Disturbance Defenses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063D91F-AE96-EF3E-97AC-1DEF591821D3}"/>
              </a:ext>
            </a:extLst>
          </p:cNvPr>
          <p:cNvSpPr/>
          <p:nvPr/>
        </p:nvSpPr>
        <p:spPr>
          <a:xfrm>
            <a:off x="0" y="5757347"/>
            <a:ext cx="9144000" cy="648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latin typeface="Cambria" panose="02040503050406030204" pitchFamily="18" charset="0"/>
              </a:rPr>
              <a:t>Conclusion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FD95DB0-B5D2-D067-B9B0-4AEC78292ABD}"/>
              </a:ext>
            </a:extLst>
          </p:cNvPr>
          <p:cNvSpPr/>
          <p:nvPr/>
        </p:nvSpPr>
        <p:spPr>
          <a:xfrm>
            <a:off x="0" y="2513187"/>
            <a:ext cx="9144000" cy="6480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latin typeface="Cambria" panose="02040503050406030204" pitchFamily="18" charset="0"/>
              </a:rPr>
              <a:t>Experimental Characterization of Real DRAM Chips</a:t>
            </a:r>
          </a:p>
        </p:txBody>
      </p:sp>
    </p:spTree>
    <p:extLst>
      <p:ext uri="{BB962C8B-B14F-4D97-AF65-F5344CB8AC3E}">
        <p14:creationId xmlns:p14="http://schemas.microsoft.com/office/powerpoint/2010/main" val="283937189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893F87-1090-2971-44AE-F5983CF675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0EFF7-3F30-C9C5-FA95-35C420947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Conclusion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145637-60CF-1A49-D37D-83B8A40552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</a:pPr>
            <a:r>
              <a:rPr lang="en-US" sz="2000" b="1" dirty="0">
                <a:solidFill>
                  <a:schemeClr val="accent2">
                    <a:lumMod val="75000"/>
                  </a:schemeClr>
                </a:solidFill>
                <a:latin typeface="Cambria"/>
                <a:ea typeface="Cambria"/>
              </a:rPr>
              <a:t>The first rigorous experimental study </a:t>
            </a: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Cambria"/>
                <a:ea typeface="Cambria"/>
              </a:rPr>
              <a:t>on the spatial variation of </a:t>
            </a:r>
            <a:br>
              <a:rPr lang="en-US" sz="2000" dirty="0">
                <a:solidFill>
                  <a:schemeClr val="accent2">
                    <a:lumMod val="75000"/>
                  </a:schemeClr>
                </a:solidFill>
                <a:latin typeface="Cambria"/>
                <a:ea typeface="Cambria"/>
              </a:rPr>
            </a:b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Cambria"/>
                <a:ea typeface="Cambria"/>
              </a:rPr>
              <a:t>DRAM read disturbance across DRAM rows</a:t>
            </a:r>
            <a:r>
              <a:rPr lang="en-US" sz="2000" dirty="0">
                <a:solidFill>
                  <a:schemeClr val="accent2">
                    <a:lumMod val="75000"/>
                  </a:schemeClr>
                </a:solidFill>
                <a:ea typeface="Cambria"/>
              </a:rPr>
              <a:t> 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</a:pP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144 DDR4 DRAM chips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from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three major vendors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Characterize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all rows in a bank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and a bank from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each bank group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None/>
            </a:pPr>
            <a:endParaRPr lang="en-US" sz="2000" b="1" u="sng" dirty="0">
              <a:solidFill>
                <a:schemeClr val="accent5">
                  <a:lumMod val="75000"/>
                </a:schemeClr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None/>
            </a:pPr>
            <a:endParaRPr lang="en-US" sz="2000" b="1" u="sng" dirty="0">
              <a:solidFill>
                <a:schemeClr val="accent5">
                  <a:lumMod val="75000"/>
                </a:schemeClr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None/>
            </a:pPr>
            <a:endParaRPr lang="en-US" sz="2000" b="1" u="sng" dirty="0">
              <a:solidFill>
                <a:schemeClr val="accent5">
                  <a:lumMod val="75000"/>
                </a:schemeClr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None/>
            </a:pPr>
            <a:endParaRPr lang="en-US" sz="2000" b="1" u="sng" dirty="0">
              <a:solidFill>
                <a:schemeClr val="accent5">
                  <a:lumMod val="75000"/>
                </a:schemeClr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None/>
            </a:pPr>
            <a:r>
              <a:rPr lang="en-US" sz="2000" b="1" u="sng" dirty="0">
                <a:solidFill>
                  <a:schemeClr val="accent5">
                    <a:lumMod val="75000"/>
                  </a:schemeClr>
                </a:solidFill>
              </a:rPr>
              <a:t>Key Idea</a:t>
            </a:r>
            <a:r>
              <a:rPr lang="en-US" sz="2000" b="1" dirty="0">
                <a:solidFill>
                  <a:schemeClr val="accent5">
                    <a:lumMod val="75000"/>
                  </a:schemeClr>
                </a:solidFill>
              </a:rPr>
              <a:t>: Dynamically tune </a:t>
            </a:r>
            <a:r>
              <a:rPr lang="en-US" sz="2000" dirty="0">
                <a:solidFill>
                  <a:schemeClr val="accent5">
                    <a:lumMod val="75000"/>
                  </a:schemeClr>
                </a:solidFill>
              </a:rPr>
              <a:t>a solution’s aggressiveness (e.g., perform more/less refresh) to the </a:t>
            </a:r>
            <a:r>
              <a:rPr lang="en-US" sz="2000" b="1" dirty="0">
                <a:solidFill>
                  <a:schemeClr val="accent5">
                    <a:lumMod val="75000"/>
                  </a:schemeClr>
                </a:solidFill>
              </a:rPr>
              <a:t>victim row’s vulnerability </a:t>
            </a:r>
            <a:r>
              <a:rPr lang="en-US" sz="2000" dirty="0">
                <a:solidFill>
                  <a:schemeClr val="accent5">
                    <a:lumMod val="75000"/>
                  </a:schemeClr>
                </a:solidFill>
              </a:rPr>
              <a:t>to DRAM read disturbance</a:t>
            </a:r>
            <a:endParaRPr lang="en-US" sz="2000" b="1" u="sng" dirty="0">
              <a:solidFill>
                <a:schemeClr val="accent5">
                  <a:lumMod val="75000"/>
                </a:schemeClr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None/>
            </a:pPr>
            <a:endParaRPr lang="en-US" sz="2000" b="1" u="sng" dirty="0">
              <a:solidFill>
                <a:srgbClr val="7030A0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None/>
            </a:pPr>
            <a:r>
              <a:rPr lang="en-US" sz="2000" b="1" u="sng" dirty="0" err="1">
                <a:solidFill>
                  <a:srgbClr val="7030A0"/>
                </a:solidFill>
              </a:rPr>
              <a:t>Svärd</a:t>
            </a:r>
            <a:r>
              <a:rPr lang="en-US" sz="2000" b="1" dirty="0">
                <a:solidFill>
                  <a:srgbClr val="7030A0"/>
                </a:solidFill>
              </a:rPr>
              <a:t>: Spatial Variation-Aware Read Disturbance Defenses</a:t>
            </a:r>
          </a:p>
          <a:p>
            <a:pPr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</a:pPr>
            <a:r>
              <a:rPr lang="en-US" sz="2000" dirty="0">
                <a:solidFill>
                  <a:srgbClr val="7030A0"/>
                </a:solidFill>
              </a:rPr>
              <a:t>Tunes</a:t>
            </a:r>
            <a:r>
              <a:rPr lang="en-US" sz="2000" b="1" dirty="0">
                <a:solidFill>
                  <a:srgbClr val="7030A0"/>
                </a:solidFill>
              </a:rPr>
              <a:t> the solution’s threshold </a:t>
            </a:r>
            <a:r>
              <a:rPr lang="en-US" sz="2000" dirty="0">
                <a:solidFill>
                  <a:srgbClr val="7030A0"/>
                </a:solidFill>
              </a:rPr>
              <a:t>of performing a preventive action</a:t>
            </a:r>
          </a:p>
          <a:p>
            <a:pPr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</a:pPr>
            <a:r>
              <a:rPr lang="en-US" sz="2000" dirty="0">
                <a:solidFill>
                  <a:srgbClr val="7030A0"/>
                </a:solidFill>
              </a:rPr>
              <a:t>Implemented either in </a:t>
            </a:r>
            <a:r>
              <a:rPr lang="en-US" sz="2000" b="1" dirty="0">
                <a:solidFill>
                  <a:srgbClr val="7030A0"/>
                </a:solidFill>
              </a:rPr>
              <a:t>the DRAM chip </a:t>
            </a:r>
            <a:r>
              <a:rPr lang="en-US" sz="2000" dirty="0">
                <a:solidFill>
                  <a:srgbClr val="7030A0"/>
                </a:solidFill>
              </a:rPr>
              <a:t>or in</a:t>
            </a:r>
            <a:r>
              <a:rPr lang="en-US" sz="2000" b="1" dirty="0">
                <a:solidFill>
                  <a:srgbClr val="7030A0"/>
                </a:solidFill>
              </a:rPr>
              <a:t> the memory controller</a:t>
            </a:r>
            <a:endParaRPr lang="en-US" sz="2000" dirty="0">
              <a:solidFill>
                <a:srgbClr val="7030A0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None/>
            </a:pPr>
            <a:endParaRPr lang="en-US" sz="2000" b="1" u="sng" dirty="0">
              <a:solidFill>
                <a:schemeClr val="accent2">
                  <a:lumMod val="50000"/>
                </a:schemeClr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None/>
            </a:pPr>
            <a:br>
              <a:rPr lang="en-US" sz="2000" dirty="0">
                <a:solidFill>
                  <a:schemeClr val="accent5">
                    <a:lumMod val="75000"/>
                  </a:schemeClr>
                </a:solidFill>
              </a:rPr>
            </a:br>
            <a:endParaRPr lang="en-US" sz="20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0247F8C8-3990-DF4B-0306-5615458FB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6C2683-0D41-1E45-8714-724CB2570654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930ECE9-E793-731F-76C3-713CFC1768BA}"/>
              </a:ext>
            </a:extLst>
          </p:cNvPr>
          <p:cNvSpPr/>
          <p:nvPr/>
        </p:nvSpPr>
        <p:spPr>
          <a:xfrm>
            <a:off x="-3" y="2376720"/>
            <a:ext cx="9144000" cy="822960"/>
          </a:xfrm>
          <a:prstGeom prst="roundRect">
            <a:avLst>
              <a:gd name="adj" fmla="val 0"/>
            </a:avLst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tx1"/>
              </a:buClr>
            </a:pP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Read disturbance vulnerability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Cambria" panose="02040503050406030204" pitchFamily="18" charset="0"/>
              </a:rPr>
              <a:t> 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varies </a:t>
            </a:r>
            <a:r>
              <a:rPr lang="en-US" sz="2400" b="1" dirty="0">
                <a:solidFill>
                  <a:srgbClr val="00B050"/>
                </a:solidFill>
                <a:latin typeface="Cambria" panose="02040503050406030204" pitchFamily="18" charset="0"/>
              </a:rPr>
              <a:t>significantly</a:t>
            </a:r>
            <a:r>
              <a:rPr lang="en-US" sz="2400" dirty="0">
                <a:latin typeface="Cambria" panose="02040503050406030204" pitchFamily="18" charset="0"/>
              </a:rPr>
              <a:t> </a:t>
            </a:r>
            <a:br>
              <a:rPr lang="en-US" sz="2400" dirty="0">
                <a:latin typeface="Cambria" panose="02040503050406030204" pitchFamily="18" charset="0"/>
              </a:rPr>
            </a:b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and</a:t>
            </a:r>
            <a:r>
              <a:rPr lang="en-US" sz="2400" dirty="0">
                <a:latin typeface="Cambria" panose="02040503050406030204" pitchFamily="18" charset="0"/>
              </a:rPr>
              <a:t> </a:t>
            </a:r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irregularly 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across DRAM rows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73C8EB4-5AFA-F3B2-C482-07B9D34533FC}"/>
              </a:ext>
            </a:extLst>
          </p:cNvPr>
          <p:cNvSpPr/>
          <p:nvPr/>
        </p:nvSpPr>
        <p:spPr>
          <a:xfrm>
            <a:off x="0" y="5367897"/>
            <a:ext cx="9159262" cy="8229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  <a:latin typeface="Cambria" panose="02040503050406030204" pitchFamily="18" charset="0"/>
              </a:rPr>
              <a:t>Svärd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 significantly </a:t>
            </a:r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reduces </a:t>
            </a:r>
            <a:b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</a:br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the performance overhead 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of existing solutions</a:t>
            </a:r>
            <a:endParaRPr lang="en-US" sz="2400" b="1" dirty="0">
              <a:solidFill>
                <a:srgbClr val="C00000"/>
              </a:solidFill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529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7" grpId="0" animBg="1"/>
      <p:bldP spid="8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7C013F-4E06-56B2-586C-6B4D5F8872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7A7FFD-A854-E2F7-A040-DABC0C9D09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80" y="1"/>
            <a:ext cx="9138920" cy="3255961"/>
          </a:xfrm>
        </p:spPr>
        <p:txBody>
          <a:bodyPr anchor="ctr">
            <a:noAutofit/>
          </a:bodyPr>
          <a:lstStyle/>
          <a:p>
            <a:r>
              <a:rPr lang="en-US" sz="4800" dirty="0"/>
              <a:t>Spatial Variation-Aware</a:t>
            </a:r>
            <a:br>
              <a:rPr lang="en-US" sz="4800" dirty="0"/>
            </a:br>
            <a:r>
              <a:rPr lang="en-US" sz="4800" dirty="0"/>
              <a:t>Read Disturbance Defenses: </a:t>
            </a:r>
            <a:r>
              <a:rPr lang="en-US" sz="3200" dirty="0"/>
              <a:t>Experimental Analysis of Real DRAM Chips </a:t>
            </a:r>
            <a:br>
              <a:rPr lang="en-US" sz="3200" dirty="0"/>
            </a:br>
            <a:r>
              <a:rPr lang="en-US" sz="3200" dirty="0"/>
              <a:t>and Implications on Future Solutions </a:t>
            </a:r>
            <a:endParaRPr lang="en-US" sz="4400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BCF97B25-BE99-B577-62C7-74F0A722B6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7366" y="6098730"/>
            <a:ext cx="2875694" cy="5532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D12581F-0F44-5924-500E-6795CEEEF23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820" t="33599" r="12247" b="30996"/>
          <a:stretch/>
        </p:blipFill>
        <p:spPr>
          <a:xfrm>
            <a:off x="5778421" y="6098730"/>
            <a:ext cx="3215631" cy="553229"/>
          </a:xfrm>
          <a:prstGeom prst="rect">
            <a:avLst/>
          </a:prstGeom>
        </p:spPr>
      </p:pic>
      <p:sp>
        <p:nvSpPr>
          <p:cNvPr id="13" name="Subtitle 2">
            <a:extLst>
              <a:ext uri="{FF2B5EF4-FFF2-40B4-BE49-F238E27FC236}">
                <a16:creationId xmlns:a16="http://schemas.microsoft.com/office/drawing/2014/main" id="{18D7F2E7-3687-5BD6-3DA2-87A0215E1EBC}"/>
              </a:ext>
            </a:extLst>
          </p:cNvPr>
          <p:cNvSpPr txBox="1">
            <a:spLocks/>
          </p:cNvSpPr>
          <p:nvPr/>
        </p:nvSpPr>
        <p:spPr>
          <a:xfrm>
            <a:off x="0" y="3762047"/>
            <a:ext cx="9144000" cy="19277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Abdullah Giray </a:t>
            </a:r>
            <a:r>
              <a:rPr lang="en-US" b="1" dirty="0" err="1">
                <a:effectLst/>
              </a:rPr>
              <a:t>Yağlıkçı</a:t>
            </a:r>
            <a:r>
              <a:rPr lang="en-US" b="1" dirty="0">
                <a:effectLst/>
              </a:rPr>
              <a:t> </a:t>
            </a:r>
            <a:endParaRPr lang="en-US" b="1" dirty="0"/>
          </a:p>
          <a:p>
            <a:r>
              <a:rPr lang="en-US" dirty="0"/>
              <a:t>Yahya Can </a:t>
            </a:r>
            <a:r>
              <a:rPr lang="en-US" dirty="0" err="1"/>
              <a:t>Tu</a:t>
            </a:r>
            <a:r>
              <a:rPr lang="en-US" dirty="0" err="1">
                <a:effectLst/>
              </a:rPr>
              <a:t>ğ</a:t>
            </a:r>
            <a:r>
              <a:rPr lang="en-US" dirty="0" err="1"/>
              <a:t>rul</a:t>
            </a:r>
            <a:r>
              <a:rPr lang="en-US" dirty="0"/>
              <a:t>    Geraldo F. Oliveira    </a:t>
            </a:r>
            <a:r>
              <a:rPr lang="en-US" dirty="0">
                <a:effectLst/>
              </a:rPr>
              <a:t>İsmail Emir </a:t>
            </a:r>
            <a:r>
              <a:rPr lang="en-US" dirty="0" err="1">
                <a:effectLst/>
              </a:rPr>
              <a:t>Yüksel</a:t>
            </a:r>
            <a:endParaRPr lang="en-US" dirty="0"/>
          </a:p>
          <a:p>
            <a:r>
              <a:rPr lang="en-US" dirty="0" err="1">
                <a:effectLst/>
              </a:rPr>
              <a:t>Ataber</a:t>
            </a:r>
            <a:r>
              <a:rPr lang="en-US" dirty="0" err="1"/>
              <a:t>k</a:t>
            </a:r>
            <a:r>
              <a:rPr lang="en-US" dirty="0"/>
              <a:t> </a:t>
            </a:r>
            <a:r>
              <a:rPr lang="en-US" dirty="0" err="1"/>
              <a:t>Olgun</a:t>
            </a:r>
            <a:r>
              <a:rPr lang="en-US" dirty="0"/>
              <a:t>    </a:t>
            </a:r>
            <a:r>
              <a:rPr lang="en-US" dirty="0" err="1"/>
              <a:t>Haocong</a:t>
            </a:r>
            <a:r>
              <a:rPr lang="en-US" dirty="0"/>
              <a:t> Luo    </a:t>
            </a:r>
            <a:r>
              <a:rPr lang="en-US" dirty="0" err="1"/>
              <a:t>Onur</a:t>
            </a:r>
            <a:r>
              <a:rPr lang="en-US" dirty="0"/>
              <a:t> </a:t>
            </a:r>
            <a:r>
              <a:rPr lang="en-US" dirty="0" err="1"/>
              <a:t>Mutlu</a:t>
            </a:r>
            <a:endParaRPr lang="en-US" dirty="0"/>
          </a:p>
        </p:txBody>
      </p:sp>
      <p:pic>
        <p:nvPicPr>
          <p:cNvPr id="6" name="Picture 5" descr="A qr code with a few squares&#10;&#10;Description automatically generated">
            <a:extLst>
              <a:ext uri="{FF2B5EF4-FFF2-40B4-BE49-F238E27FC236}">
                <a16:creationId xmlns:a16="http://schemas.microsoft.com/office/drawing/2014/main" id="{A2E81A7F-FB29-693A-B0E5-86800577C6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96772" y="2680326"/>
            <a:ext cx="1097280" cy="109728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94BDA00-C17A-391D-54D8-1BD472F8DA78}"/>
              </a:ext>
            </a:extLst>
          </p:cNvPr>
          <p:cNvSpPr txBox="1"/>
          <p:nvPr/>
        </p:nvSpPr>
        <p:spPr>
          <a:xfrm>
            <a:off x="7852942" y="3701087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Full Paper</a:t>
            </a:r>
          </a:p>
        </p:txBody>
      </p:sp>
    </p:spTree>
    <p:extLst>
      <p:ext uri="{BB962C8B-B14F-4D97-AF65-F5344CB8AC3E}">
        <p14:creationId xmlns:p14="http://schemas.microsoft.com/office/powerpoint/2010/main" val="71780222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844260-5626-99A3-1A2D-20A1685A63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39C5B-72A5-4774-161C-A7DEE7E740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80" y="1"/>
            <a:ext cx="9138920" cy="3255961"/>
          </a:xfrm>
        </p:spPr>
        <p:txBody>
          <a:bodyPr anchor="ctr">
            <a:noAutofit/>
          </a:bodyPr>
          <a:lstStyle/>
          <a:p>
            <a:r>
              <a:rPr lang="en-US" sz="4800" dirty="0"/>
              <a:t>Spatial Variation-Aware</a:t>
            </a:r>
            <a:br>
              <a:rPr lang="en-US" sz="4800" dirty="0"/>
            </a:br>
            <a:r>
              <a:rPr lang="en-US" sz="4800" dirty="0"/>
              <a:t>Read Disturbance Defenses: </a:t>
            </a:r>
            <a:r>
              <a:rPr lang="en-US" sz="3200" dirty="0"/>
              <a:t>Experimental Analysis of Real DRAM Chips </a:t>
            </a:r>
            <a:br>
              <a:rPr lang="en-US" sz="3200" dirty="0"/>
            </a:br>
            <a:r>
              <a:rPr lang="en-US" sz="3200" dirty="0"/>
              <a:t>and Implications on Future Solutions </a:t>
            </a:r>
            <a:endParaRPr lang="en-US" sz="4400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182FD247-1007-E49D-6123-A0C84A08C2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7366" y="6098730"/>
            <a:ext cx="2875694" cy="5532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436D7E1-E9FC-7DA5-0948-61AB537B600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820" t="33599" r="12247" b="30996"/>
          <a:stretch/>
        </p:blipFill>
        <p:spPr>
          <a:xfrm>
            <a:off x="5778421" y="6098730"/>
            <a:ext cx="3215631" cy="553229"/>
          </a:xfrm>
          <a:prstGeom prst="rect">
            <a:avLst/>
          </a:prstGeom>
        </p:spPr>
      </p:pic>
      <p:sp>
        <p:nvSpPr>
          <p:cNvPr id="13" name="Subtitle 2">
            <a:extLst>
              <a:ext uri="{FF2B5EF4-FFF2-40B4-BE49-F238E27FC236}">
                <a16:creationId xmlns:a16="http://schemas.microsoft.com/office/drawing/2014/main" id="{7FBE4846-235F-8AC7-1651-731B25D641F6}"/>
              </a:ext>
            </a:extLst>
          </p:cNvPr>
          <p:cNvSpPr txBox="1">
            <a:spLocks/>
          </p:cNvSpPr>
          <p:nvPr/>
        </p:nvSpPr>
        <p:spPr>
          <a:xfrm>
            <a:off x="0" y="3762047"/>
            <a:ext cx="9144000" cy="19277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Abdullah Giray </a:t>
            </a:r>
            <a:r>
              <a:rPr lang="en-US" b="1" dirty="0" err="1">
                <a:effectLst/>
              </a:rPr>
              <a:t>Yağlıkçı</a:t>
            </a:r>
            <a:r>
              <a:rPr lang="en-US" b="1" dirty="0">
                <a:effectLst/>
              </a:rPr>
              <a:t> </a:t>
            </a:r>
            <a:endParaRPr lang="en-US" b="1" dirty="0"/>
          </a:p>
          <a:p>
            <a:r>
              <a:rPr lang="en-US" dirty="0"/>
              <a:t>Yahya Can </a:t>
            </a:r>
            <a:r>
              <a:rPr lang="en-US" dirty="0" err="1"/>
              <a:t>Tu</a:t>
            </a:r>
            <a:r>
              <a:rPr lang="en-US" dirty="0" err="1">
                <a:effectLst/>
              </a:rPr>
              <a:t>ğ</a:t>
            </a:r>
            <a:r>
              <a:rPr lang="en-US" dirty="0" err="1"/>
              <a:t>rul</a:t>
            </a:r>
            <a:r>
              <a:rPr lang="en-US" dirty="0"/>
              <a:t>    Geraldo F. Oliveira    </a:t>
            </a:r>
            <a:r>
              <a:rPr lang="en-US" dirty="0">
                <a:effectLst/>
              </a:rPr>
              <a:t>İsmail Emir </a:t>
            </a:r>
            <a:r>
              <a:rPr lang="en-US" dirty="0" err="1">
                <a:effectLst/>
              </a:rPr>
              <a:t>Yüksel</a:t>
            </a:r>
            <a:endParaRPr lang="en-US" dirty="0"/>
          </a:p>
          <a:p>
            <a:r>
              <a:rPr lang="en-US" dirty="0" err="1">
                <a:effectLst/>
              </a:rPr>
              <a:t>Ataber</a:t>
            </a:r>
            <a:r>
              <a:rPr lang="en-US" dirty="0" err="1"/>
              <a:t>k</a:t>
            </a:r>
            <a:r>
              <a:rPr lang="en-US" dirty="0"/>
              <a:t> </a:t>
            </a:r>
            <a:r>
              <a:rPr lang="en-US" dirty="0" err="1"/>
              <a:t>Olgun</a:t>
            </a:r>
            <a:r>
              <a:rPr lang="en-US" dirty="0"/>
              <a:t>    </a:t>
            </a:r>
            <a:r>
              <a:rPr lang="en-US" dirty="0" err="1"/>
              <a:t>Haocong</a:t>
            </a:r>
            <a:r>
              <a:rPr lang="en-US" dirty="0"/>
              <a:t> Luo    </a:t>
            </a:r>
            <a:r>
              <a:rPr lang="en-US" dirty="0" err="1"/>
              <a:t>Onur</a:t>
            </a:r>
            <a:r>
              <a:rPr lang="en-US" dirty="0"/>
              <a:t> </a:t>
            </a:r>
            <a:r>
              <a:rPr lang="en-US" dirty="0" err="1"/>
              <a:t>Mutlu</a:t>
            </a:r>
            <a:endParaRPr lang="en-US" dirty="0"/>
          </a:p>
          <a:p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95EBC1C-FC13-9990-9BD0-69752EBFBA97}"/>
              </a:ext>
            </a:extLst>
          </p:cNvPr>
          <p:cNvSpPr/>
          <p:nvPr/>
        </p:nvSpPr>
        <p:spPr>
          <a:xfrm>
            <a:off x="0" y="2893671"/>
            <a:ext cx="9144000" cy="671332"/>
          </a:xfrm>
          <a:prstGeom prst="rect">
            <a:avLst/>
          </a:prstGeom>
          <a:solidFill>
            <a:srgbClr val="D676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Cambria" panose="02040503050406030204" pitchFamily="18" charset="0"/>
              </a:rPr>
              <a:t>Backup Slides</a:t>
            </a:r>
          </a:p>
        </p:txBody>
      </p:sp>
    </p:spTree>
    <p:extLst>
      <p:ext uri="{BB962C8B-B14F-4D97-AF65-F5344CB8AC3E}">
        <p14:creationId xmlns:p14="http://schemas.microsoft.com/office/powerpoint/2010/main" val="82800793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2C01CA-AEC6-FFDC-F9DB-495A74B4A6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D5169E-21FD-D6D4-0759-13BCD33E3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Minimum Hammer Count to Induce the First Bitflip across DRAM Rows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508599-82C0-04A3-CEAA-8EB948EF5F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43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916348-7632-0A09-3048-CB2E0F9537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025" y="2149506"/>
            <a:ext cx="7772400" cy="25589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447F606-7302-7134-0FE4-FCC9D621E75A}"/>
              </a:ext>
            </a:extLst>
          </p:cNvPr>
          <p:cNvSpPr txBox="1"/>
          <p:nvPr/>
        </p:nvSpPr>
        <p:spPr>
          <a:xfrm>
            <a:off x="1276349" y="4620043"/>
            <a:ext cx="73818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Relative location of a DRAM row</a:t>
            </a:r>
          </a:p>
          <a:p>
            <a:pPr algn="ctr"/>
            <a:r>
              <a:rPr lang="en-US" dirty="0">
                <a:latin typeface="Cambria" panose="02040503050406030204" pitchFamily="18" charset="0"/>
              </a:rPr>
              <a:t>(0 and 1 are the two edges of a DRAM bank)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EB8C61-3908-0B59-642E-AE6859D46BCD}"/>
              </a:ext>
            </a:extLst>
          </p:cNvPr>
          <p:cNvSpPr txBox="1"/>
          <p:nvPr/>
        </p:nvSpPr>
        <p:spPr>
          <a:xfrm>
            <a:off x="3000376" y="1389023"/>
            <a:ext cx="5734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ambria" panose="02040503050406030204" pitchFamily="18" charset="0"/>
              </a:rPr>
              <a:t>No visible regularity in </a:t>
            </a:r>
            <a:r>
              <a:rPr lang="en-US" dirty="0" err="1">
                <a:solidFill>
                  <a:srgbClr val="C00000"/>
                </a:solidFill>
                <a:latin typeface="Cambria" panose="02040503050406030204" pitchFamily="18" charset="0"/>
              </a:rPr>
              <a:t>HC</a:t>
            </a:r>
            <a:r>
              <a:rPr lang="en-US" baseline="-25000" dirty="0" err="1">
                <a:solidFill>
                  <a:srgbClr val="C00000"/>
                </a:solidFill>
                <a:latin typeface="Cambria" panose="02040503050406030204" pitchFamily="18" charset="0"/>
              </a:rPr>
              <a:t>first</a:t>
            </a:r>
            <a:r>
              <a:rPr lang="en-US" dirty="0">
                <a:solidFill>
                  <a:srgbClr val="C00000"/>
                </a:solidFill>
                <a:latin typeface="Cambria" panose="02040503050406030204" pitchFamily="18" charset="0"/>
              </a:rPr>
              <a:t> based on the row’s location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523D9D4-ED2A-50BA-3E40-6B5E78B78DF8}"/>
              </a:ext>
            </a:extLst>
          </p:cNvPr>
          <p:cNvCxnSpPr/>
          <p:nvPr/>
        </p:nvCxnSpPr>
        <p:spPr>
          <a:xfrm>
            <a:off x="4229100" y="1758355"/>
            <a:ext cx="0" cy="1384895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DE0D7C35-23F1-5BE8-2742-5FB1D343D0F2}"/>
              </a:ext>
            </a:extLst>
          </p:cNvPr>
          <p:cNvSpPr/>
          <p:nvPr/>
        </p:nvSpPr>
        <p:spPr>
          <a:xfrm>
            <a:off x="-4" y="5414561"/>
            <a:ext cx="9143999" cy="998291"/>
          </a:xfrm>
          <a:prstGeom prst="roundRect">
            <a:avLst>
              <a:gd name="adj" fmla="val 0"/>
            </a:avLst>
          </a:prstGeom>
          <a:solidFill>
            <a:srgbClr val="DCE6F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The minimum hammer count to induce the first bitflip </a:t>
            </a:r>
          </a:p>
          <a:p>
            <a:pPr algn="ctr"/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irregularly varies 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with respect to row’s location in DRAM bank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773E21-83D6-54F7-AE8B-9B859043216A}"/>
              </a:ext>
            </a:extLst>
          </p:cNvPr>
          <p:cNvSpPr txBox="1"/>
          <p:nvPr/>
        </p:nvSpPr>
        <p:spPr>
          <a:xfrm rot="16200000">
            <a:off x="-1505777" y="2982723"/>
            <a:ext cx="410752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The minimum hammer count </a:t>
            </a:r>
          </a:p>
          <a:p>
            <a:pPr algn="ctr"/>
            <a:r>
              <a:rPr lang="en-US" dirty="0">
                <a:latin typeface="Cambria" panose="02040503050406030204" pitchFamily="18" charset="0"/>
              </a:rPr>
              <a:t>to induce the first bitflip (</a:t>
            </a:r>
            <a:r>
              <a:rPr lang="en-US" dirty="0" err="1">
                <a:latin typeface="Cambria" panose="02040503050406030204" pitchFamily="18" charset="0"/>
              </a:rPr>
              <a:t>HC</a:t>
            </a:r>
            <a:r>
              <a:rPr lang="en-US" baseline="-25000" dirty="0" err="1">
                <a:latin typeface="Cambria" panose="02040503050406030204" pitchFamily="18" charset="0"/>
              </a:rPr>
              <a:t>first</a:t>
            </a:r>
            <a:r>
              <a:rPr lang="en-US" dirty="0">
                <a:latin typeface="Cambria" panose="02040503050406030204" pitchFamily="18" charset="0"/>
              </a:rPr>
              <a:t>)</a:t>
            </a:r>
            <a:br>
              <a:rPr lang="en-US" dirty="0">
                <a:latin typeface="Cambria" panose="02040503050406030204" pitchFamily="18" charset="0"/>
              </a:rPr>
            </a:br>
            <a:r>
              <a:rPr lang="en-US" sz="1600" dirty="0">
                <a:latin typeface="Cambria" panose="02040503050406030204" pitchFamily="18" charset="0"/>
              </a:rPr>
              <a:t>Norm. to the Lowest </a:t>
            </a:r>
            <a:r>
              <a:rPr lang="en-US" sz="1600" dirty="0" err="1">
                <a:latin typeface="Cambria" panose="02040503050406030204" pitchFamily="18" charset="0"/>
              </a:rPr>
              <a:t>Hc</a:t>
            </a:r>
            <a:r>
              <a:rPr lang="en-US" sz="1600" baseline="-25000" dirty="0" err="1">
                <a:latin typeface="Cambria" panose="02040503050406030204" pitchFamily="18" charset="0"/>
              </a:rPr>
              <a:t>first</a:t>
            </a:r>
            <a:r>
              <a:rPr lang="en-US" sz="1600" dirty="0">
                <a:latin typeface="Cambria" panose="02040503050406030204" pitchFamily="18" charset="0"/>
              </a:rPr>
              <a:t> in the module</a:t>
            </a:r>
            <a:endParaRPr lang="en-US" sz="1600" baseline="-25000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548459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2CBA4E-631F-65E8-85C5-225642CBC1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FE945-762A-59DE-E949-300C4EF6E2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Minimum Hammer Count to Induce the First Bitflip across DRAM Rows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C2121A-8322-0903-EC4A-2F52181A26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44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976E0D-84D8-AA72-5658-74EFBD5B9A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025" y="2149506"/>
            <a:ext cx="7772400" cy="25589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70BA1C9-2C0F-6B8F-7E20-1B9A0D95E6B0}"/>
              </a:ext>
            </a:extLst>
          </p:cNvPr>
          <p:cNvSpPr txBox="1"/>
          <p:nvPr/>
        </p:nvSpPr>
        <p:spPr>
          <a:xfrm>
            <a:off x="1276349" y="4620043"/>
            <a:ext cx="73818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Relative location of a DRAM row</a:t>
            </a:r>
          </a:p>
          <a:p>
            <a:pPr algn="ctr"/>
            <a:r>
              <a:rPr lang="en-US" dirty="0">
                <a:latin typeface="Cambria" panose="02040503050406030204" pitchFamily="18" charset="0"/>
              </a:rPr>
              <a:t>(0 and 1 are the two edges of a DRAM bank)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CE860A-D9F9-51EC-3CD4-779421956EDE}"/>
              </a:ext>
            </a:extLst>
          </p:cNvPr>
          <p:cNvSpPr txBox="1"/>
          <p:nvPr/>
        </p:nvSpPr>
        <p:spPr>
          <a:xfrm>
            <a:off x="3000376" y="1389023"/>
            <a:ext cx="5734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ambria" panose="02040503050406030204" pitchFamily="18" charset="0"/>
              </a:rPr>
              <a:t>No visible regularity in </a:t>
            </a:r>
            <a:r>
              <a:rPr lang="en-US" dirty="0" err="1">
                <a:solidFill>
                  <a:srgbClr val="C00000"/>
                </a:solidFill>
                <a:latin typeface="Cambria" panose="02040503050406030204" pitchFamily="18" charset="0"/>
              </a:rPr>
              <a:t>HC</a:t>
            </a:r>
            <a:r>
              <a:rPr lang="en-US" baseline="-25000" dirty="0" err="1">
                <a:solidFill>
                  <a:srgbClr val="C00000"/>
                </a:solidFill>
                <a:latin typeface="Cambria" panose="02040503050406030204" pitchFamily="18" charset="0"/>
              </a:rPr>
              <a:t>first</a:t>
            </a:r>
            <a:r>
              <a:rPr lang="en-US" dirty="0">
                <a:solidFill>
                  <a:srgbClr val="C00000"/>
                </a:solidFill>
                <a:latin typeface="Cambria" panose="02040503050406030204" pitchFamily="18" charset="0"/>
              </a:rPr>
              <a:t> based on the row’s location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841D9D34-BCE0-A092-4F58-A4B90A40ECDD}"/>
              </a:ext>
            </a:extLst>
          </p:cNvPr>
          <p:cNvSpPr/>
          <p:nvPr/>
        </p:nvSpPr>
        <p:spPr>
          <a:xfrm>
            <a:off x="-4" y="5414561"/>
            <a:ext cx="9143999" cy="998291"/>
          </a:xfrm>
          <a:prstGeom prst="roundRect">
            <a:avLst>
              <a:gd name="adj" fmla="val 0"/>
            </a:avLst>
          </a:prstGeom>
          <a:solidFill>
            <a:srgbClr val="DCE6F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The minimum hammer count to induce the first bitflip </a:t>
            </a:r>
          </a:p>
          <a:p>
            <a:pPr algn="ctr"/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irregularly varies 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with respect to row’s location in DRAM bank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6ED18CD-82DA-07DC-A280-7A75A16AF9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975" t="63576" b="6915"/>
          <a:stretch/>
        </p:blipFill>
        <p:spPr>
          <a:xfrm>
            <a:off x="1009649" y="2127687"/>
            <a:ext cx="7772400" cy="2492356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A610EFB-DAE5-5831-DF9B-FF317113BBEA}"/>
              </a:ext>
            </a:extLst>
          </p:cNvPr>
          <p:cNvCxnSpPr/>
          <p:nvPr/>
        </p:nvCxnSpPr>
        <p:spPr>
          <a:xfrm>
            <a:off x="4229100" y="1758355"/>
            <a:ext cx="0" cy="1384895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C4D06C8-57F0-2B25-6188-CE9352821A7E}"/>
              </a:ext>
            </a:extLst>
          </p:cNvPr>
          <p:cNvSpPr txBox="1"/>
          <p:nvPr/>
        </p:nvSpPr>
        <p:spPr>
          <a:xfrm rot="16200000">
            <a:off x="-1505777" y="2982723"/>
            <a:ext cx="410752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The minimum hammer count </a:t>
            </a:r>
          </a:p>
          <a:p>
            <a:pPr algn="ctr"/>
            <a:r>
              <a:rPr lang="en-US" dirty="0">
                <a:latin typeface="Cambria" panose="02040503050406030204" pitchFamily="18" charset="0"/>
              </a:rPr>
              <a:t>to induce the first bitflip (</a:t>
            </a:r>
            <a:r>
              <a:rPr lang="en-US" dirty="0" err="1">
                <a:latin typeface="Cambria" panose="02040503050406030204" pitchFamily="18" charset="0"/>
              </a:rPr>
              <a:t>HC</a:t>
            </a:r>
            <a:r>
              <a:rPr lang="en-US" baseline="-25000" dirty="0" err="1">
                <a:latin typeface="Cambria" panose="02040503050406030204" pitchFamily="18" charset="0"/>
              </a:rPr>
              <a:t>first</a:t>
            </a:r>
            <a:r>
              <a:rPr lang="en-US" dirty="0">
                <a:latin typeface="Cambria" panose="02040503050406030204" pitchFamily="18" charset="0"/>
              </a:rPr>
              <a:t>)</a:t>
            </a:r>
            <a:br>
              <a:rPr lang="en-US" dirty="0">
                <a:latin typeface="Cambria" panose="02040503050406030204" pitchFamily="18" charset="0"/>
              </a:rPr>
            </a:br>
            <a:r>
              <a:rPr lang="en-US" sz="1600" dirty="0">
                <a:latin typeface="Cambria" panose="02040503050406030204" pitchFamily="18" charset="0"/>
              </a:rPr>
              <a:t>Norm. to the Lowest </a:t>
            </a:r>
            <a:r>
              <a:rPr lang="en-US" sz="1600" dirty="0" err="1">
                <a:latin typeface="Cambria" panose="02040503050406030204" pitchFamily="18" charset="0"/>
              </a:rPr>
              <a:t>Hc</a:t>
            </a:r>
            <a:r>
              <a:rPr lang="en-US" sz="1600" baseline="-25000" dirty="0" err="1">
                <a:latin typeface="Cambria" panose="02040503050406030204" pitchFamily="18" charset="0"/>
              </a:rPr>
              <a:t>first</a:t>
            </a:r>
            <a:r>
              <a:rPr lang="en-US" sz="1600" dirty="0">
                <a:latin typeface="Cambria" panose="02040503050406030204" pitchFamily="18" charset="0"/>
              </a:rPr>
              <a:t> in the module</a:t>
            </a:r>
            <a:endParaRPr lang="en-US" sz="1600" baseline="-25000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580937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DA841F-82BB-8768-0FF7-340E96A250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446B29A-4C41-21CB-DB94-374EFFF7BAC4}"/>
              </a:ext>
            </a:extLst>
          </p:cNvPr>
          <p:cNvSpPr/>
          <p:nvPr/>
        </p:nvSpPr>
        <p:spPr>
          <a:xfrm>
            <a:off x="3060314" y="1891967"/>
            <a:ext cx="304800" cy="9698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AFB60B3-7B98-F90B-6A15-C2C368216CFB}"/>
              </a:ext>
            </a:extLst>
          </p:cNvPr>
          <p:cNvSpPr/>
          <p:nvPr/>
        </p:nvSpPr>
        <p:spPr>
          <a:xfrm>
            <a:off x="5842963" y="1891967"/>
            <a:ext cx="304800" cy="9698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D1583AC-A473-55F1-142E-3DCD6B9498B6}"/>
              </a:ext>
            </a:extLst>
          </p:cNvPr>
          <p:cNvSpPr txBox="1"/>
          <p:nvPr/>
        </p:nvSpPr>
        <p:spPr>
          <a:xfrm rot="16200000">
            <a:off x="-1361053" y="3117425"/>
            <a:ext cx="3501280" cy="73866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ambria" panose="02040503050406030204" pitchFamily="18" charset="0"/>
                <a:ea typeface="Helvetica Neue" panose="02000503000000020004" pitchFamily="2" charset="0"/>
                <a:cs typeface="Helvetica Neue" panose="02000503000000020004" pitchFamily="2" charset="0"/>
              </a:rPr>
              <a:t>Weighted Speedup</a:t>
            </a:r>
          </a:p>
          <a:p>
            <a:pPr algn="ctr"/>
            <a:r>
              <a:rPr lang="en-US" dirty="0">
                <a:latin typeface="Cambria" panose="02040503050406030204" pitchFamily="18" charset="0"/>
                <a:ea typeface="Helvetica Neue" panose="02000503000000020004" pitchFamily="2" charset="0"/>
                <a:cs typeface="Helvetica Neue" panose="02000503000000020004" pitchFamily="2" charset="0"/>
              </a:rPr>
              <a:t>(Norm. to No Mitigation Baseline)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6688BF6-46E4-8D9B-6380-AD8933A8B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Implications on Future Solutions</a:t>
            </a:r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109353EF-A7F6-F533-7015-839DFA4ACCA9}"/>
              </a:ext>
            </a:extLst>
          </p:cNvPr>
          <p:cNvSpPr txBox="1">
            <a:spLocks/>
          </p:cNvSpPr>
          <p:nvPr/>
        </p:nvSpPr>
        <p:spPr>
          <a:xfrm>
            <a:off x="75991" y="50574"/>
            <a:ext cx="9057744" cy="54109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None/>
              <a:defRPr sz="3200" b="1" kern="1200">
                <a:solidFill>
                  <a:schemeClr val="tx2">
                    <a:lumMod val="75000"/>
                  </a:schemeClr>
                </a:solidFill>
                <a:latin typeface="Cambria" panose="02040503050406030204" pitchFamily="18" charset="0"/>
                <a:ea typeface="+mj-ea"/>
                <a:cs typeface="+mj-cs"/>
              </a:defRPr>
            </a:lvl1pPr>
          </a:lstStyle>
          <a:p>
            <a:endParaRPr lang="en-US" sz="28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81EDD6A8-7FEA-EE4A-C076-F7F8A7926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6C2683-0D41-1E45-8714-724CB2570654}" type="slidenum">
              <a:rPr lang="en-US" smtClean="0"/>
              <a:pPr/>
              <a:t>45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8D6DB7D-BAEE-7A5C-B3C2-834CB0E1BD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2010" y="3493989"/>
            <a:ext cx="3993010" cy="236439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E720C39-2759-B180-C8BC-C1E5DF2FC3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760" y="1122367"/>
            <a:ext cx="7906260" cy="236439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E5E1695-4761-6F01-BC18-0E18F993E4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428" y="3487619"/>
            <a:ext cx="3903624" cy="236439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F2C0D2D-A557-9138-0937-1D2981DFA05C}"/>
              </a:ext>
            </a:extLst>
          </p:cNvPr>
          <p:cNvSpPr txBox="1"/>
          <p:nvPr/>
        </p:nvSpPr>
        <p:spPr>
          <a:xfrm>
            <a:off x="1645623" y="5743277"/>
            <a:ext cx="68793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ambria" panose="02040503050406030204" pitchFamily="18" charset="0"/>
                <a:ea typeface="Helvetica Neue" panose="02000503000000020004" pitchFamily="2" charset="0"/>
                <a:cs typeface="Helvetica Neue" panose="02000503000000020004" pitchFamily="2" charset="0"/>
              </a:rPr>
              <a:t>Minimum Hammer Count to Induce the First Bitflip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DF28ECCE-D7D6-C7BA-B058-FAE0D484A59A}"/>
              </a:ext>
            </a:extLst>
          </p:cNvPr>
          <p:cNvCxnSpPr>
            <a:cxnSpLocks/>
          </p:cNvCxnSpPr>
          <p:nvPr/>
        </p:nvCxnSpPr>
        <p:spPr>
          <a:xfrm flipV="1">
            <a:off x="4519000" y="1770594"/>
            <a:ext cx="0" cy="980847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FCF924D-7C36-AB0A-6E8C-F1739F63952A}"/>
              </a:ext>
            </a:extLst>
          </p:cNvPr>
          <p:cNvCxnSpPr>
            <a:cxnSpLocks/>
          </p:cNvCxnSpPr>
          <p:nvPr/>
        </p:nvCxnSpPr>
        <p:spPr>
          <a:xfrm flipV="1">
            <a:off x="8524942" y="2105450"/>
            <a:ext cx="0" cy="770180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F8739EC-82D3-EA1A-801B-5583E036C076}"/>
              </a:ext>
            </a:extLst>
          </p:cNvPr>
          <p:cNvCxnSpPr>
            <a:cxnSpLocks/>
          </p:cNvCxnSpPr>
          <p:nvPr/>
        </p:nvCxnSpPr>
        <p:spPr>
          <a:xfrm flipV="1">
            <a:off x="4604863" y="4165294"/>
            <a:ext cx="0" cy="980847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02C6F7F-3969-3B9D-D511-17194E3CC88A}"/>
              </a:ext>
            </a:extLst>
          </p:cNvPr>
          <p:cNvCxnSpPr>
            <a:cxnSpLocks/>
          </p:cNvCxnSpPr>
          <p:nvPr/>
        </p:nvCxnSpPr>
        <p:spPr>
          <a:xfrm flipV="1">
            <a:off x="8524942" y="4245429"/>
            <a:ext cx="0" cy="683155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926110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41FC90-C82B-3C1D-C055-075098ED2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 Disturbance in DRAM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AC536CB-243F-C906-7FFA-4B5C3197EA3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00267682"/>
              </p:ext>
            </p:extLst>
          </p:nvPr>
        </p:nvGraphicFramePr>
        <p:xfrm>
          <a:off x="0" y="1055009"/>
          <a:ext cx="9144000" cy="43370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id="{D8F13C64-9E27-54A0-5030-D514CDB652D5}"/>
              </a:ext>
            </a:extLst>
          </p:cNvPr>
          <p:cNvSpPr/>
          <p:nvPr/>
        </p:nvSpPr>
        <p:spPr>
          <a:xfrm>
            <a:off x="0" y="5350492"/>
            <a:ext cx="9144000" cy="100148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Cambria" panose="02040503050406030204" pitchFamily="18" charset="0"/>
              </a:rPr>
              <a:t>Increasing focus on </a:t>
            </a: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exploiting</a:t>
            </a:r>
            <a:r>
              <a:rPr lang="en-US" sz="2800" dirty="0">
                <a:solidFill>
                  <a:schemeClr val="tx1"/>
                </a:solidFill>
                <a:latin typeface="Cambria" panose="02040503050406030204" pitchFamily="18" charset="0"/>
              </a:rPr>
              <a:t>,</a:t>
            </a:r>
            <a:r>
              <a:rPr lang="en-US" sz="2800" dirty="0">
                <a:latin typeface="Cambria" panose="02040503050406030204" pitchFamily="18" charset="0"/>
              </a:rPr>
              <a:t> </a:t>
            </a:r>
            <a:r>
              <a:rPr lang="en-US" sz="2800" b="1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understanding</a:t>
            </a:r>
            <a:r>
              <a:rPr lang="en-US" sz="2800" dirty="0">
                <a:solidFill>
                  <a:schemeClr val="tx1"/>
                </a:solidFill>
                <a:latin typeface="Cambria" panose="02040503050406030204" pitchFamily="18" charset="0"/>
              </a:rPr>
              <a:t>, </a:t>
            </a:r>
            <a:br>
              <a:rPr lang="en-US" sz="2800" dirty="0">
                <a:solidFill>
                  <a:schemeClr val="tx1"/>
                </a:solidFill>
                <a:latin typeface="Cambria" panose="02040503050406030204" pitchFamily="18" charset="0"/>
              </a:rPr>
            </a:br>
            <a:r>
              <a:rPr lang="en-US" sz="2800" dirty="0">
                <a:solidFill>
                  <a:schemeClr val="tx1"/>
                </a:solidFill>
                <a:latin typeface="Cambria" panose="02040503050406030204" pitchFamily="18" charset="0"/>
              </a:rPr>
              <a:t>and </a:t>
            </a:r>
            <a:r>
              <a:rPr lang="en-US" sz="2800" b="1" dirty="0">
                <a:solidFill>
                  <a:srgbClr val="7030A0"/>
                </a:solidFill>
                <a:latin typeface="Cambria" panose="02040503050406030204" pitchFamily="18" charset="0"/>
              </a:rPr>
              <a:t>solving</a:t>
            </a:r>
            <a:r>
              <a:rPr lang="en-US" sz="2800" dirty="0">
                <a:latin typeface="Cambria" panose="02040503050406030204" pitchFamily="18" charset="0"/>
              </a:rPr>
              <a:t> </a:t>
            </a:r>
            <a:r>
              <a:rPr lang="en-US" sz="2800" dirty="0">
                <a:solidFill>
                  <a:schemeClr val="tx1"/>
                </a:solidFill>
                <a:latin typeface="Cambria" panose="02040503050406030204" pitchFamily="18" charset="0"/>
              </a:rPr>
              <a:t>DRAM read disturbance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D38E4AC8-D803-3C93-401F-02C0DE718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7698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 uiExpand="1">
        <p:bldSub>
          <a:bldChart bld="series"/>
        </p:bldSub>
      </p:bldGraphic>
      <p:bldP spid="11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C683A-AF24-BE44-AA9A-A709B1AD3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b="1" dirty="0"/>
              <a:t>RowHammer Mitigation Approaches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11B6B0-A99C-BE4F-BD83-C04322CB5B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400" dirty="0"/>
              <a:t>Increased refresh rate 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Physical isolation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Reactive refresh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Proactive throttling</a:t>
            </a:r>
          </a:p>
        </p:txBody>
      </p:sp>
      <p:sp>
        <p:nvSpPr>
          <p:cNvPr id="10" name="DRAM Bank">
            <a:extLst>
              <a:ext uri="{FF2B5EF4-FFF2-40B4-BE49-F238E27FC236}">
                <a16:creationId xmlns:a16="http://schemas.microsoft.com/office/drawing/2014/main" id="{5743497B-6D87-FE41-A92D-69E792987E0F}"/>
              </a:ext>
            </a:extLst>
          </p:cNvPr>
          <p:cNvSpPr/>
          <p:nvPr/>
        </p:nvSpPr>
        <p:spPr>
          <a:xfrm>
            <a:off x="3377023" y="2376154"/>
            <a:ext cx="2389953" cy="175935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DRAM Bank</a:t>
            </a:r>
          </a:p>
        </p:txBody>
      </p:sp>
      <p:sp>
        <p:nvSpPr>
          <p:cNvPr id="5" name="Attacker">
            <a:extLst>
              <a:ext uri="{FF2B5EF4-FFF2-40B4-BE49-F238E27FC236}">
                <a16:creationId xmlns:a16="http://schemas.microsoft.com/office/drawing/2014/main" id="{D0DE4FAF-51A1-CB43-9EFD-59FAC416DAE5}"/>
              </a:ext>
            </a:extLst>
          </p:cNvPr>
          <p:cNvSpPr/>
          <p:nvPr/>
        </p:nvSpPr>
        <p:spPr>
          <a:xfrm>
            <a:off x="3377023" y="2720137"/>
            <a:ext cx="2389953" cy="30480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accent2">
                    <a:lumMod val="50000"/>
                  </a:schemeClr>
                </a:solidFill>
              </a:rPr>
              <a:t>Aggressor Row</a:t>
            </a:r>
          </a:p>
        </p:txBody>
      </p:sp>
      <p:sp>
        <p:nvSpPr>
          <p:cNvPr id="6" name="Sensitive">
            <a:extLst>
              <a:ext uri="{FF2B5EF4-FFF2-40B4-BE49-F238E27FC236}">
                <a16:creationId xmlns:a16="http://schemas.microsoft.com/office/drawing/2014/main" id="{7AB96C5E-584D-8D46-9217-74E83BBB1586}"/>
              </a:ext>
            </a:extLst>
          </p:cNvPr>
          <p:cNvSpPr/>
          <p:nvPr/>
        </p:nvSpPr>
        <p:spPr>
          <a:xfrm>
            <a:off x="3377023" y="3523261"/>
            <a:ext cx="2389953" cy="41668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538234"/>
                </a:solidFill>
              </a:rPr>
              <a:t>Victim Rows</a:t>
            </a:r>
          </a:p>
        </p:txBody>
      </p:sp>
      <p:sp>
        <p:nvSpPr>
          <p:cNvPr id="7" name="Isolation">
            <a:extLst>
              <a:ext uri="{FF2B5EF4-FFF2-40B4-BE49-F238E27FC236}">
                <a16:creationId xmlns:a16="http://schemas.microsoft.com/office/drawing/2014/main" id="{6D4E1C76-7163-4E4A-8349-D675356E1579}"/>
              </a:ext>
            </a:extLst>
          </p:cNvPr>
          <p:cNvSpPr/>
          <p:nvPr/>
        </p:nvSpPr>
        <p:spPr>
          <a:xfrm>
            <a:off x="3377023" y="3024944"/>
            <a:ext cx="2389953" cy="49831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Isolation Rows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DF6709D-1722-4C44-8D8D-0F088D63C6E5}"/>
              </a:ext>
            </a:extLst>
          </p:cNvPr>
          <p:cNvCxnSpPr/>
          <p:nvPr/>
        </p:nvCxnSpPr>
        <p:spPr>
          <a:xfrm>
            <a:off x="5859572" y="3036521"/>
            <a:ext cx="0" cy="46695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570F79E-0E41-C340-B0F4-9B8CEF0D617D}"/>
              </a:ext>
            </a:extLst>
          </p:cNvPr>
          <p:cNvSpPr txBox="1"/>
          <p:nvPr/>
        </p:nvSpPr>
        <p:spPr>
          <a:xfrm>
            <a:off x="5857505" y="3085331"/>
            <a:ext cx="21759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ambria" panose="02040503050406030204" pitchFamily="18" charset="0"/>
              </a:rPr>
              <a:t>Large-enough distance</a:t>
            </a:r>
            <a:endParaRPr lang="en-US" sz="1600" baseline="-25000" dirty="0">
              <a:latin typeface="Cambria" panose="02040503050406030204" pitchFamily="18" charset="0"/>
            </a:endParaRPr>
          </a:p>
        </p:txBody>
      </p:sp>
      <p:sp>
        <p:nvSpPr>
          <p:cNvPr id="14" name="DRAM Bank">
            <a:extLst>
              <a:ext uri="{FF2B5EF4-FFF2-40B4-BE49-F238E27FC236}">
                <a16:creationId xmlns:a16="http://schemas.microsoft.com/office/drawing/2014/main" id="{C6733633-CA11-3C48-8078-296AE05F4511}"/>
              </a:ext>
            </a:extLst>
          </p:cNvPr>
          <p:cNvSpPr/>
          <p:nvPr/>
        </p:nvSpPr>
        <p:spPr>
          <a:xfrm>
            <a:off x="3377023" y="4308522"/>
            <a:ext cx="2389953" cy="157537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DRAM Bank</a:t>
            </a:r>
          </a:p>
        </p:txBody>
      </p:sp>
      <p:sp>
        <p:nvSpPr>
          <p:cNvPr id="15" name="Attacker">
            <a:extLst>
              <a:ext uri="{FF2B5EF4-FFF2-40B4-BE49-F238E27FC236}">
                <a16:creationId xmlns:a16="http://schemas.microsoft.com/office/drawing/2014/main" id="{DDF114CD-9A17-3944-893C-EF5051A892D2}"/>
              </a:ext>
            </a:extLst>
          </p:cNvPr>
          <p:cNvSpPr/>
          <p:nvPr/>
        </p:nvSpPr>
        <p:spPr>
          <a:xfrm>
            <a:off x="3370479" y="4899439"/>
            <a:ext cx="2389953" cy="3722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accent2">
                    <a:lumMod val="50000"/>
                  </a:schemeClr>
                </a:solidFill>
              </a:rPr>
              <a:t>Aggressor Row</a:t>
            </a:r>
          </a:p>
        </p:txBody>
      </p:sp>
      <p:sp>
        <p:nvSpPr>
          <p:cNvPr id="16" name="Sensitive">
            <a:extLst>
              <a:ext uri="{FF2B5EF4-FFF2-40B4-BE49-F238E27FC236}">
                <a16:creationId xmlns:a16="http://schemas.microsoft.com/office/drawing/2014/main" id="{B707F687-216F-5348-84B1-B76BC1637C95}"/>
              </a:ext>
            </a:extLst>
          </p:cNvPr>
          <p:cNvSpPr/>
          <p:nvPr/>
        </p:nvSpPr>
        <p:spPr>
          <a:xfrm>
            <a:off x="3377023" y="5270429"/>
            <a:ext cx="2389953" cy="53244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538234"/>
                </a:solidFill>
              </a:rPr>
              <a:t>Victim rows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15481CC-82CF-A34B-8307-6698E5B3492A}"/>
              </a:ext>
            </a:extLst>
          </p:cNvPr>
          <p:cNvSpPr txBox="1"/>
          <p:nvPr/>
        </p:nvSpPr>
        <p:spPr>
          <a:xfrm>
            <a:off x="6182643" y="4467467"/>
            <a:ext cx="8544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ambria" panose="02040503050406030204" pitchFamily="18" charset="0"/>
              </a:rPr>
              <a:t>Refresh</a:t>
            </a:r>
            <a:endParaRPr lang="en-US" sz="1600" baseline="-25000" dirty="0">
              <a:latin typeface="Cambria" panose="02040503050406030204" pitchFamily="18" charset="0"/>
            </a:endParaRPr>
          </a:p>
        </p:txBody>
      </p:sp>
      <p:sp>
        <p:nvSpPr>
          <p:cNvPr id="20" name="Sensitive">
            <a:extLst>
              <a:ext uri="{FF2B5EF4-FFF2-40B4-BE49-F238E27FC236}">
                <a16:creationId xmlns:a16="http://schemas.microsoft.com/office/drawing/2014/main" id="{B1F54E72-A613-9D44-B666-77824E10B41B}"/>
              </a:ext>
            </a:extLst>
          </p:cNvPr>
          <p:cNvSpPr/>
          <p:nvPr/>
        </p:nvSpPr>
        <p:spPr>
          <a:xfrm>
            <a:off x="3377023" y="4369147"/>
            <a:ext cx="2389953" cy="53244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538234"/>
                </a:solidFill>
              </a:rPr>
              <a:t>Victim Rows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4AB3509-8AAA-C24E-89F1-55F90A15DA2B}"/>
              </a:ext>
            </a:extLst>
          </p:cNvPr>
          <p:cNvCxnSpPr>
            <a:cxnSpLocks/>
            <a:stCxn id="19" idx="1"/>
            <a:endCxn id="20" idx="3"/>
          </p:cNvCxnSpPr>
          <p:nvPr/>
        </p:nvCxnSpPr>
        <p:spPr>
          <a:xfrm flipH="1" flipV="1">
            <a:off x="5766976" y="4635367"/>
            <a:ext cx="415667" cy="137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C1CEE2C0-D677-2D4C-BC52-2E7FBE10C46E}"/>
              </a:ext>
            </a:extLst>
          </p:cNvPr>
          <p:cNvSpPr txBox="1"/>
          <p:nvPr/>
        </p:nvSpPr>
        <p:spPr>
          <a:xfrm>
            <a:off x="6182643" y="5369412"/>
            <a:ext cx="8544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ambria" panose="02040503050406030204" pitchFamily="18" charset="0"/>
              </a:rPr>
              <a:t>Refresh</a:t>
            </a:r>
            <a:endParaRPr lang="en-US" sz="1600" baseline="-25000" dirty="0">
              <a:latin typeface="Cambria" panose="02040503050406030204" pitchFamily="18" charset="0"/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4040377-0424-DB4E-8A62-495693B1388C}"/>
              </a:ext>
            </a:extLst>
          </p:cNvPr>
          <p:cNvCxnSpPr>
            <a:cxnSpLocks/>
            <a:stCxn id="24" idx="1"/>
            <a:endCxn id="16" idx="3"/>
          </p:cNvCxnSpPr>
          <p:nvPr/>
        </p:nvCxnSpPr>
        <p:spPr>
          <a:xfrm flipH="1" flipV="1">
            <a:off x="5766976" y="5536649"/>
            <a:ext cx="415667" cy="204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8" name="Picture 6" hidden="1">
            <a:extLst>
              <a:ext uri="{FF2B5EF4-FFF2-40B4-BE49-F238E27FC236}">
                <a16:creationId xmlns:a16="http://schemas.microsoft.com/office/drawing/2014/main" id="{8E5BF2AE-0B4C-B14A-B5A4-7F6AD7A055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22" t="34366" r="74612" b="55933"/>
          <a:stretch/>
        </p:blipFill>
        <p:spPr bwMode="auto">
          <a:xfrm>
            <a:off x="5264413" y="5937342"/>
            <a:ext cx="992038" cy="665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6" hidden="1">
            <a:extLst>
              <a:ext uri="{FF2B5EF4-FFF2-40B4-BE49-F238E27FC236}">
                <a16:creationId xmlns:a16="http://schemas.microsoft.com/office/drawing/2014/main" id="{50C9C073-0849-DC41-8716-7D6C51D2A1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989" t="77834" r="8910" b="12550"/>
          <a:stretch/>
        </p:blipFill>
        <p:spPr bwMode="auto">
          <a:xfrm>
            <a:off x="3533550" y="5943153"/>
            <a:ext cx="1104181" cy="65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5" name="Rectangle 1024">
            <a:extLst>
              <a:ext uri="{FF2B5EF4-FFF2-40B4-BE49-F238E27FC236}">
                <a16:creationId xmlns:a16="http://schemas.microsoft.com/office/drawing/2014/main" id="{28D47331-4792-1643-A508-33E3E501DC31}"/>
              </a:ext>
            </a:extLst>
          </p:cNvPr>
          <p:cNvSpPr/>
          <p:nvPr/>
        </p:nvSpPr>
        <p:spPr>
          <a:xfrm>
            <a:off x="4968815" y="5936726"/>
            <a:ext cx="431321" cy="1929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29" name="Straight Arrow Connector 1028">
            <a:extLst>
              <a:ext uri="{FF2B5EF4-FFF2-40B4-BE49-F238E27FC236}">
                <a16:creationId xmlns:a16="http://schemas.microsoft.com/office/drawing/2014/main" id="{B9794075-9A24-6D4B-8678-0ABC6827A966}"/>
              </a:ext>
            </a:extLst>
          </p:cNvPr>
          <p:cNvCxnSpPr>
            <a:stCxn id="69" idx="3"/>
            <a:endCxn id="68" idx="1"/>
          </p:cNvCxnSpPr>
          <p:nvPr/>
        </p:nvCxnSpPr>
        <p:spPr>
          <a:xfrm flipV="1">
            <a:off x="4637731" y="6269973"/>
            <a:ext cx="626682" cy="290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3" name="Picture 1032">
            <a:extLst>
              <a:ext uri="{FF2B5EF4-FFF2-40B4-BE49-F238E27FC236}">
                <a16:creationId xmlns:a16="http://schemas.microsoft.com/office/drawing/2014/main" id="{791D7003-0FBC-3649-929B-9FEB797BC9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91" y="1485505"/>
            <a:ext cx="3091969" cy="677074"/>
          </a:xfrm>
          <a:prstGeom prst="rect">
            <a:avLst/>
          </a:prstGeom>
        </p:spPr>
      </p:pic>
      <p:pic>
        <p:nvPicPr>
          <p:cNvPr id="1034" name="Picture 1033">
            <a:extLst>
              <a:ext uri="{FF2B5EF4-FFF2-40B4-BE49-F238E27FC236}">
                <a16:creationId xmlns:a16="http://schemas.microsoft.com/office/drawing/2014/main" id="{65444DBE-7039-3243-B14E-9EFB4C633C9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0972" b="15197"/>
          <a:stretch/>
        </p:blipFill>
        <p:spPr>
          <a:xfrm>
            <a:off x="3533550" y="1485505"/>
            <a:ext cx="3099247" cy="720627"/>
          </a:xfrm>
          <a:prstGeom prst="rect">
            <a:avLst/>
          </a:prstGeom>
        </p:spPr>
      </p:pic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C5EDEB2F-3962-624D-8FE5-7C0621E7A797}"/>
              </a:ext>
            </a:extLst>
          </p:cNvPr>
          <p:cNvCxnSpPr>
            <a:cxnSpLocks/>
          </p:cNvCxnSpPr>
          <p:nvPr/>
        </p:nvCxnSpPr>
        <p:spPr>
          <a:xfrm>
            <a:off x="3225875" y="1862148"/>
            <a:ext cx="61535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22E1F2C1-3F27-7A4E-8E90-4D6710E21D03}"/>
              </a:ext>
            </a:extLst>
          </p:cNvPr>
          <p:cNvSpPr txBox="1"/>
          <p:nvPr/>
        </p:nvSpPr>
        <p:spPr>
          <a:xfrm>
            <a:off x="6189187" y="4915957"/>
            <a:ext cx="28474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ambria" panose="02040503050406030204" pitchFamily="18" charset="0"/>
              </a:rPr>
              <a:t>Rapidly activated (hammered)</a:t>
            </a:r>
            <a:endParaRPr lang="en-US" sz="1600" baseline="-25000" dirty="0">
              <a:latin typeface="Cambria" panose="02040503050406030204" pitchFamily="18" charset="0"/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1AE3060-EED0-8544-B0BA-4147AB69D404}"/>
              </a:ext>
            </a:extLst>
          </p:cNvPr>
          <p:cNvCxnSpPr>
            <a:cxnSpLocks/>
            <a:stCxn id="26" idx="1"/>
            <a:endCxn id="15" idx="3"/>
          </p:cNvCxnSpPr>
          <p:nvPr/>
        </p:nvCxnSpPr>
        <p:spPr>
          <a:xfrm flipH="1">
            <a:off x="5760432" y="5085234"/>
            <a:ext cx="428755" cy="3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B1AB9F59-CF78-F64F-BB90-EE87397AE7CE}"/>
              </a:ext>
            </a:extLst>
          </p:cNvPr>
          <p:cNvSpPr txBox="1"/>
          <p:nvPr/>
        </p:nvSpPr>
        <p:spPr>
          <a:xfrm>
            <a:off x="6575158" y="1526373"/>
            <a:ext cx="2652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ambria" panose="02040503050406030204" pitchFamily="18" charset="0"/>
              </a:rPr>
              <a:t>REF-to-REF time reduces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F3815D3-6D25-1C4F-8F83-C122729C3D7B}"/>
              </a:ext>
            </a:extLst>
          </p:cNvPr>
          <p:cNvSpPr/>
          <p:nvPr/>
        </p:nvSpPr>
        <p:spPr>
          <a:xfrm>
            <a:off x="6575158" y="1831017"/>
            <a:ext cx="25724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Cambria" panose="02040503050406030204" pitchFamily="18" charset="0"/>
              </a:rPr>
              <a:t>Fewer activations can fit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8897A0A-9C49-7141-8D45-7602BF4075C0}"/>
              </a:ext>
            </a:extLst>
          </p:cNvPr>
          <p:cNvSpPr/>
          <p:nvPr/>
        </p:nvSpPr>
        <p:spPr>
          <a:xfrm>
            <a:off x="3281910" y="6586662"/>
            <a:ext cx="337380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Cambria" panose="02040503050406030204" pitchFamily="18" charset="0"/>
              </a:rPr>
              <a:t>Fewer activations can be performed</a:t>
            </a:r>
          </a:p>
        </p:txBody>
      </p:sp>
      <p:pic>
        <p:nvPicPr>
          <p:cNvPr id="44" name="Picture Placeholder 32">
            <a:extLst>
              <a:ext uri="{FF2B5EF4-FFF2-40B4-BE49-F238E27FC236}">
                <a16:creationId xmlns:a16="http://schemas.microsoft.com/office/drawing/2014/main" id="{96AE701D-6AF8-104A-8BE2-772027BAA21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589" b="21589"/>
          <a:stretch>
            <a:fillRect/>
          </a:stretch>
        </p:blipFill>
        <p:spPr>
          <a:xfrm>
            <a:off x="3450518" y="5963419"/>
            <a:ext cx="1241221" cy="705540"/>
          </a:xfrm>
          <a:prstGeom prst="rect">
            <a:avLst/>
          </a:prstGeom>
        </p:spPr>
      </p:pic>
      <p:pic>
        <p:nvPicPr>
          <p:cNvPr id="49" name="Picture Placeholder 37" descr="A picture containing text&#10;&#10;Description automatically generated">
            <a:extLst>
              <a:ext uri="{FF2B5EF4-FFF2-40B4-BE49-F238E27FC236}">
                <a16:creationId xmlns:a16="http://schemas.microsoft.com/office/drawing/2014/main" id="{E8A97868-E294-F44C-8499-9C25A3CC948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589" b="21589"/>
          <a:stretch>
            <a:fillRect/>
          </a:stretch>
        </p:blipFill>
        <p:spPr>
          <a:xfrm>
            <a:off x="5270957" y="5926003"/>
            <a:ext cx="1241220" cy="70554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E92BDA-8E17-FB95-F0CE-C254BA0562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6C2683-0D41-1E45-8714-724CB2570654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2105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0" grpId="0" animBg="1"/>
      <p:bldP spid="5" grpId="0" animBg="1"/>
      <p:bldP spid="6" grpId="0" animBg="1"/>
      <p:bldP spid="7" grpId="0" animBg="1"/>
      <p:bldP spid="13" grpId="0"/>
      <p:bldP spid="14" grpId="0" animBg="1"/>
      <p:bldP spid="15" grpId="0" animBg="1"/>
      <p:bldP spid="16" grpId="0" animBg="1"/>
      <p:bldP spid="19" grpId="0"/>
      <p:bldP spid="20" grpId="0" animBg="1"/>
      <p:bldP spid="24" grpId="0"/>
      <p:bldP spid="26" grpId="0"/>
      <p:bldP spid="11" grpId="0"/>
      <p:bldP spid="17" grpId="0"/>
      <p:bldP spid="35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6EEF6B-2A67-1446-9CC9-3560765BD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More in the Paper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9AB57A-B547-3A4C-A274-434D7824D0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Security Proof</a:t>
            </a:r>
          </a:p>
          <a:p>
            <a:pPr lvl="1"/>
            <a:r>
              <a:rPr lang="en-US" sz="1800" dirty="0"/>
              <a:t>Mathematically represent </a:t>
            </a:r>
            <a:r>
              <a:rPr lang="en-US" sz="1800" b="1" dirty="0">
                <a:solidFill>
                  <a:schemeClr val="accent5">
                    <a:lumMod val="75000"/>
                  </a:schemeClr>
                </a:solidFill>
              </a:rPr>
              <a:t>all possible </a:t>
            </a:r>
            <a:r>
              <a:rPr lang="en-US" sz="1800" dirty="0"/>
              <a:t>access patterns </a:t>
            </a:r>
          </a:p>
          <a:p>
            <a:pPr lvl="1"/>
            <a:r>
              <a:rPr lang="en-US" sz="1800" dirty="0"/>
              <a:t>We show that </a:t>
            </a:r>
            <a:r>
              <a:rPr lang="en-US" sz="1800" b="1" dirty="0">
                <a:solidFill>
                  <a:srgbClr val="00B050"/>
                </a:solidFill>
              </a:rPr>
              <a:t>no row can be activated high-enough times</a:t>
            </a:r>
            <a:r>
              <a:rPr lang="en-US" sz="1800" dirty="0">
                <a:solidFill>
                  <a:srgbClr val="00B050"/>
                </a:solidFill>
              </a:rPr>
              <a:t> </a:t>
            </a:r>
            <a:r>
              <a:rPr lang="en-US" sz="1800" dirty="0"/>
              <a:t>to induce bit-flips</a:t>
            </a:r>
            <a:br>
              <a:rPr lang="en-US" sz="1800" dirty="0">
                <a:solidFill>
                  <a:srgbClr val="00B050"/>
                </a:solidFill>
              </a:rPr>
            </a:br>
            <a:r>
              <a:rPr lang="en-US" sz="1800" dirty="0"/>
              <a:t>when BlockHammer is configured correctly</a:t>
            </a:r>
          </a:p>
          <a:p>
            <a:r>
              <a:rPr lang="en-US" sz="2000" dirty="0"/>
              <a:t>Addressing </a:t>
            </a:r>
            <a:r>
              <a:rPr lang="en-US" sz="2000" b="1" dirty="0">
                <a:solidFill>
                  <a:schemeClr val="accent2">
                    <a:lumMod val="75000"/>
                  </a:schemeClr>
                </a:solidFill>
              </a:rPr>
              <a:t>Many-Sided</a:t>
            </a:r>
            <a:r>
              <a:rPr lang="en-US" sz="2000" b="1" dirty="0"/>
              <a:t> </a:t>
            </a:r>
            <a:r>
              <a:rPr lang="en-US" sz="2000" b="1" dirty="0">
                <a:solidFill>
                  <a:schemeClr val="accent2">
                    <a:lumMod val="75000"/>
                  </a:schemeClr>
                </a:solidFill>
              </a:rPr>
              <a:t>Attacks</a:t>
            </a:r>
            <a:r>
              <a:rPr lang="en-US" sz="1800" b="1" dirty="0"/>
              <a:t> </a:t>
            </a:r>
          </a:p>
          <a:p>
            <a:r>
              <a:rPr lang="en-US" sz="2000" dirty="0"/>
              <a:t>Evaluation of </a:t>
            </a:r>
            <a:r>
              <a:rPr lang="en-US" sz="2000" b="1" dirty="0">
                <a:solidFill>
                  <a:srgbClr val="00B050"/>
                </a:solidFill>
              </a:rPr>
              <a:t>14 mechanisms</a:t>
            </a:r>
            <a:r>
              <a:rPr lang="en-US" sz="2000" dirty="0">
                <a:solidFill>
                  <a:srgbClr val="00B050"/>
                </a:solidFill>
              </a:rPr>
              <a:t> </a:t>
            </a:r>
            <a:r>
              <a:rPr lang="en-US" sz="2000" dirty="0"/>
              <a:t>representing</a:t>
            </a:r>
            <a:r>
              <a:rPr lang="en-US" sz="2000" dirty="0">
                <a:solidFill>
                  <a:srgbClr val="00B050"/>
                </a:solidFill>
              </a:rPr>
              <a:t> </a:t>
            </a:r>
            <a:r>
              <a:rPr lang="en-US" sz="2000" b="1" dirty="0">
                <a:solidFill>
                  <a:srgbClr val="00B050"/>
                </a:solidFill>
              </a:rPr>
              <a:t>four mitigation approaches</a:t>
            </a:r>
          </a:p>
          <a:p>
            <a:pPr lvl="1"/>
            <a:r>
              <a:rPr lang="en-US" sz="1800" dirty="0"/>
              <a:t>Comprehensive Protection</a:t>
            </a:r>
          </a:p>
          <a:p>
            <a:pPr lvl="1"/>
            <a:r>
              <a:rPr lang="en-US" sz="1800" dirty="0"/>
              <a:t>Compatibility with Commodity DRAM Chips</a:t>
            </a:r>
          </a:p>
          <a:p>
            <a:pPr lvl="1"/>
            <a:r>
              <a:rPr lang="en-US" sz="1800" dirty="0"/>
              <a:t>Scalability with RowHammer Vulnerability</a:t>
            </a:r>
          </a:p>
          <a:p>
            <a:pPr lvl="1"/>
            <a:r>
              <a:rPr lang="en-US" sz="1800" dirty="0"/>
              <a:t>Deterministic Protection</a:t>
            </a:r>
          </a:p>
          <a:p>
            <a:endParaRPr lang="en-US" sz="1800" dirty="0"/>
          </a:p>
          <a:p>
            <a:endParaRPr lang="en-US" sz="2000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F11731B-B121-DE45-975D-A04446B278D0}"/>
              </a:ext>
            </a:extLst>
          </p:cNvPr>
          <p:cNvSpPr/>
          <p:nvPr/>
        </p:nvSpPr>
        <p:spPr>
          <a:xfrm>
            <a:off x="6733568" y="3413125"/>
            <a:ext cx="601747" cy="309018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4B7189C0-AC5D-E749-9751-8734453202AC}"/>
              </a:ext>
            </a:extLst>
          </p:cNvPr>
          <p:cNvSpPr/>
          <p:nvPr/>
        </p:nvSpPr>
        <p:spPr>
          <a:xfrm>
            <a:off x="7342540" y="3413125"/>
            <a:ext cx="597417" cy="309018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55AC971-77EB-FA4C-B3E6-FBA4ACBD6B8F}"/>
              </a:ext>
            </a:extLst>
          </p:cNvPr>
          <p:cNvSpPr/>
          <p:nvPr/>
        </p:nvSpPr>
        <p:spPr>
          <a:xfrm>
            <a:off x="7947406" y="3413125"/>
            <a:ext cx="425410" cy="309018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0CDC59E2-BFDB-9E4F-BFCA-4EFB471ABF5F}"/>
              </a:ext>
            </a:extLst>
          </p:cNvPr>
          <p:cNvSpPr/>
          <p:nvPr/>
        </p:nvSpPr>
        <p:spPr>
          <a:xfrm>
            <a:off x="6310023" y="3413124"/>
            <a:ext cx="420833" cy="309018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2991F55-737C-F54F-A832-CF12B873FE4C}"/>
              </a:ext>
            </a:extLst>
          </p:cNvPr>
          <p:cNvSpPr/>
          <p:nvPr/>
        </p:nvSpPr>
        <p:spPr>
          <a:xfrm>
            <a:off x="7339651" y="6082044"/>
            <a:ext cx="599276" cy="302650"/>
          </a:xfrm>
          <a:prstGeom prst="rect">
            <a:avLst/>
          </a:prstGeom>
          <a:solidFill>
            <a:srgbClr val="EC63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91B33C4-5FDE-914F-8610-406A22836CCD}"/>
              </a:ext>
            </a:extLst>
          </p:cNvPr>
          <p:cNvSpPr/>
          <p:nvPr/>
        </p:nvSpPr>
        <p:spPr>
          <a:xfrm>
            <a:off x="7337439" y="5923608"/>
            <a:ext cx="599276" cy="186780"/>
          </a:xfrm>
          <a:prstGeom prst="rect">
            <a:avLst/>
          </a:prstGeom>
          <a:solidFill>
            <a:srgbClr val="9DC3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7E561239-BC1C-584C-BDD0-DAFD40472F43}"/>
              </a:ext>
            </a:extLst>
          </p:cNvPr>
          <p:cNvGrpSpPr/>
          <p:nvPr/>
        </p:nvGrpSpPr>
        <p:grpSpPr>
          <a:xfrm>
            <a:off x="6305513" y="4527743"/>
            <a:ext cx="2063587" cy="1857013"/>
            <a:chOff x="5409415" y="3716854"/>
            <a:chExt cx="2964835" cy="2697889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3E06DA67-D31B-544C-98B3-1685E83D14B5}"/>
                </a:ext>
              </a:extLst>
            </p:cNvPr>
            <p:cNvSpPr/>
            <p:nvPr/>
          </p:nvSpPr>
          <p:spPr>
            <a:xfrm>
              <a:off x="5409415" y="4738886"/>
              <a:ext cx="604627" cy="167585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84D0BBF6-EAAF-204A-ADED-65516DF6BFF9}"/>
                </a:ext>
              </a:extLst>
            </p:cNvPr>
            <p:cNvSpPr/>
            <p:nvPr/>
          </p:nvSpPr>
          <p:spPr>
            <a:xfrm>
              <a:off x="5422067" y="3724582"/>
              <a:ext cx="1470871" cy="203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4A331E2F-1B66-0E40-97A9-202CA13E3216}"/>
                </a:ext>
              </a:extLst>
            </p:cNvPr>
            <p:cNvSpPr/>
            <p:nvPr/>
          </p:nvSpPr>
          <p:spPr>
            <a:xfrm>
              <a:off x="6021366" y="5977238"/>
              <a:ext cx="861003" cy="28891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1DD9EDF5-0C67-3E41-9AC4-7944B03FB2D9}"/>
                </a:ext>
              </a:extLst>
            </p:cNvPr>
            <p:cNvSpPr/>
            <p:nvPr/>
          </p:nvSpPr>
          <p:spPr>
            <a:xfrm>
              <a:off x="7757686" y="5346203"/>
              <a:ext cx="609868" cy="106853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DB1EC9B5-7409-4344-B5AC-579896C1DDF3}"/>
                </a:ext>
              </a:extLst>
            </p:cNvPr>
            <p:cNvSpPr/>
            <p:nvPr/>
          </p:nvSpPr>
          <p:spPr>
            <a:xfrm>
              <a:off x="7764382" y="3716854"/>
              <a:ext cx="609868" cy="98774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>
                    <a:lumMod val="20000"/>
                    <a:lumOff val="80000"/>
                  </a:schemeClr>
                </a:solidFill>
              </a:endParaRPr>
            </a:p>
          </p:txBody>
        </p:sp>
      </p:grpSp>
      <p:sp>
        <p:nvSpPr>
          <p:cNvPr id="53" name="Rectangle 52">
            <a:extLst>
              <a:ext uri="{FF2B5EF4-FFF2-40B4-BE49-F238E27FC236}">
                <a16:creationId xmlns:a16="http://schemas.microsoft.com/office/drawing/2014/main" id="{C89F9F40-964F-E64F-B218-AB62D87380D7}"/>
              </a:ext>
            </a:extLst>
          </p:cNvPr>
          <p:cNvSpPr/>
          <p:nvPr/>
        </p:nvSpPr>
        <p:spPr>
          <a:xfrm>
            <a:off x="5049378" y="6384757"/>
            <a:ext cx="3300872" cy="13986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8F0E7B4C-2FE4-9A48-9C49-E7294624D01D}"/>
              </a:ext>
            </a:extLst>
          </p:cNvPr>
          <p:cNvGrpSpPr/>
          <p:nvPr/>
        </p:nvGrpSpPr>
        <p:grpSpPr>
          <a:xfrm>
            <a:off x="6305510" y="4527746"/>
            <a:ext cx="2058927" cy="1860185"/>
            <a:chOff x="5409177" y="3715548"/>
            <a:chExt cx="2958142" cy="2702497"/>
          </a:xfrm>
          <a:solidFill>
            <a:srgbClr val="EC6362"/>
          </a:solidFill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1ABD22E7-EB82-784B-AEA9-A82279B62406}"/>
                </a:ext>
              </a:extLst>
            </p:cNvPr>
            <p:cNvSpPr/>
            <p:nvPr/>
          </p:nvSpPr>
          <p:spPr>
            <a:xfrm>
              <a:off x="5409177" y="3926472"/>
              <a:ext cx="604627" cy="8138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AB97A39F-6DA6-904B-94EA-AECD5F18E1B3}"/>
                </a:ext>
              </a:extLst>
            </p:cNvPr>
            <p:cNvSpPr/>
            <p:nvPr/>
          </p:nvSpPr>
          <p:spPr>
            <a:xfrm>
              <a:off x="6027573" y="3926473"/>
              <a:ext cx="861004" cy="208607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1F567970-1F30-F64C-A8B8-6CE2F8F9A3EE}"/>
                </a:ext>
              </a:extLst>
            </p:cNvPr>
            <p:cNvSpPr/>
            <p:nvPr/>
          </p:nvSpPr>
          <p:spPr>
            <a:xfrm>
              <a:off x="6025352" y="6214845"/>
              <a:ext cx="861004" cy="203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C8C39675-0703-054A-AF45-4C0A12E8FF3F}"/>
                </a:ext>
              </a:extLst>
            </p:cNvPr>
            <p:cNvSpPr/>
            <p:nvPr/>
          </p:nvSpPr>
          <p:spPr>
            <a:xfrm>
              <a:off x="6896754" y="3715548"/>
              <a:ext cx="861004" cy="205808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3ABCDD1F-D431-3743-87FA-BC4A4CAC158C}"/>
                </a:ext>
              </a:extLst>
            </p:cNvPr>
            <p:cNvSpPr/>
            <p:nvPr/>
          </p:nvSpPr>
          <p:spPr>
            <a:xfrm>
              <a:off x="7757450" y="4698420"/>
              <a:ext cx="609869" cy="63688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>
                    <a:lumMod val="20000"/>
                    <a:lumOff val="80000"/>
                  </a:schemeClr>
                </a:solidFill>
              </a:endParaRPr>
            </a:p>
          </p:txBody>
        </p:sp>
      </p:grpSp>
      <p:pic>
        <p:nvPicPr>
          <p:cNvPr id="81" name="Picture 80">
            <a:extLst>
              <a:ext uri="{FF2B5EF4-FFF2-40B4-BE49-F238E27FC236}">
                <a16:creationId xmlns:a16="http://schemas.microsoft.com/office/drawing/2014/main" id="{E901E39D-5896-8C40-A174-3E622D216353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294413" y="3393962"/>
            <a:ext cx="4099827" cy="3167301"/>
          </a:xfrm>
          <a:prstGeom prst="rect">
            <a:avLst/>
          </a:prstGeom>
        </p:spPr>
      </p:pic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CA6545A1-6FA0-8C43-821A-9DF76F6F12CF}"/>
              </a:ext>
            </a:extLst>
          </p:cNvPr>
          <p:cNvCxnSpPr>
            <a:cxnSpLocks/>
          </p:cNvCxnSpPr>
          <p:nvPr/>
        </p:nvCxnSpPr>
        <p:spPr>
          <a:xfrm>
            <a:off x="4021390" y="6475873"/>
            <a:ext cx="985400" cy="0"/>
          </a:xfrm>
          <a:prstGeom prst="straightConnector1">
            <a:avLst/>
          </a:prstGeom>
          <a:ln w="571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F5563F-6711-1721-C21F-AC1BA3957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6C2683-0D41-1E45-8714-724CB2570654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2856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9" grpId="0" animBg="1"/>
      <p:bldP spid="49" grpId="1" animBg="1"/>
      <p:bldP spid="50" grpId="0" animBg="1"/>
      <p:bldP spid="50" grpId="1" animBg="1"/>
      <p:bldP spid="51" grpId="0" animBg="1"/>
      <p:bldP spid="51" grpId="1" animBg="1"/>
      <p:bldP spid="52" grpId="0" animBg="1"/>
      <p:bldP spid="52" grpId="1" animBg="1"/>
      <p:bldP spid="24" grpId="0" animBg="1"/>
      <p:bldP spid="25" grpId="0" animBg="1"/>
      <p:bldP spid="5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The RowHammer Vulnerability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545E099-5068-F448-A0AC-2CF624D53B84}"/>
              </a:ext>
            </a:extLst>
          </p:cNvPr>
          <p:cNvSpPr txBox="1">
            <a:spLocks/>
          </p:cNvSpPr>
          <p:nvPr/>
        </p:nvSpPr>
        <p:spPr>
          <a:xfrm>
            <a:off x="75991" y="813916"/>
            <a:ext cx="8987622" cy="558688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mbria" panose="02040503050406030204" pitchFamily="18" charset="0"/>
              <a:buChar char="-"/>
              <a:defRPr sz="28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400"/>
              </a:spcAft>
              <a:buClrTx/>
              <a:buSzTx/>
              <a:buFont typeface="Cambria" panose="02040503050406030204" pitchFamily="18" charset="0"/>
              <a:buChar char="-"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" panose="02040503050406030204" pitchFamily="18" charset="0"/>
              <a:ea typeface="+mn-ea"/>
              <a:cs typeface="+mn-cs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A085F27-A4ED-C14E-AD95-8BF59A083EB0}"/>
              </a:ext>
            </a:extLst>
          </p:cNvPr>
          <p:cNvSpPr/>
          <p:nvPr/>
        </p:nvSpPr>
        <p:spPr>
          <a:xfrm>
            <a:off x="579892" y="1082002"/>
            <a:ext cx="7984215" cy="4217949"/>
          </a:xfrm>
          <a:prstGeom prst="roundRect">
            <a:avLst>
              <a:gd name="adj" fmla="val 9311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05B6157-A106-4B44-80E1-EDD303BA10FF}"/>
              </a:ext>
            </a:extLst>
          </p:cNvPr>
          <p:cNvCxnSpPr>
            <a:cxnSpLocks/>
          </p:cNvCxnSpPr>
          <p:nvPr/>
        </p:nvCxnSpPr>
        <p:spPr>
          <a:xfrm>
            <a:off x="1024997" y="2009973"/>
            <a:ext cx="7101840" cy="0"/>
          </a:xfrm>
          <a:prstGeom prst="line">
            <a:avLst/>
          </a:prstGeom>
          <a:ln w="82550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7A7FA5B-B3FC-2849-8E6D-CC87AF1FB831}"/>
              </a:ext>
            </a:extLst>
          </p:cNvPr>
          <p:cNvCxnSpPr>
            <a:cxnSpLocks/>
          </p:cNvCxnSpPr>
          <p:nvPr/>
        </p:nvCxnSpPr>
        <p:spPr>
          <a:xfrm>
            <a:off x="1024997" y="2695773"/>
            <a:ext cx="7101840" cy="0"/>
          </a:xfrm>
          <a:prstGeom prst="line">
            <a:avLst/>
          </a:prstGeom>
          <a:ln w="82550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CA874E0-B63D-EB41-93F1-F757F837BC90}"/>
              </a:ext>
            </a:extLst>
          </p:cNvPr>
          <p:cNvCxnSpPr>
            <a:cxnSpLocks/>
          </p:cNvCxnSpPr>
          <p:nvPr/>
        </p:nvCxnSpPr>
        <p:spPr>
          <a:xfrm>
            <a:off x="1024997" y="3377781"/>
            <a:ext cx="7101840" cy="0"/>
          </a:xfrm>
          <a:prstGeom prst="line">
            <a:avLst/>
          </a:prstGeom>
          <a:ln w="82550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62DCADF-F6BB-2744-8F77-C4CA8D44C2E8}"/>
              </a:ext>
            </a:extLst>
          </p:cNvPr>
          <p:cNvCxnSpPr>
            <a:cxnSpLocks/>
          </p:cNvCxnSpPr>
          <p:nvPr/>
        </p:nvCxnSpPr>
        <p:spPr>
          <a:xfrm>
            <a:off x="1024997" y="4052133"/>
            <a:ext cx="7101840" cy="0"/>
          </a:xfrm>
          <a:prstGeom prst="line">
            <a:avLst/>
          </a:prstGeom>
          <a:ln w="82550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2729E55-0D25-E64C-A8F5-6A9F1F824F9B}"/>
              </a:ext>
            </a:extLst>
          </p:cNvPr>
          <p:cNvCxnSpPr>
            <a:cxnSpLocks/>
          </p:cNvCxnSpPr>
          <p:nvPr/>
        </p:nvCxnSpPr>
        <p:spPr>
          <a:xfrm>
            <a:off x="1024997" y="4692682"/>
            <a:ext cx="7101840" cy="0"/>
          </a:xfrm>
          <a:prstGeom prst="line">
            <a:avLst/>
          </a:prstGeom>
          <a:ln w="82550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324ED067-4255-A64A-A059-8A5B04DE4C1C}"/>
              </a:ext>
            </a:extLst>
          </p:cNvPr>
          <p:cNvSpPr/>
          <p:nvPr/>
        </p:nvSpPr>
        <p:spPr>
          <a:xfrm>
            <a:off x="1436477" y="1676589"/>
            <a:ext cx="6278880" cy="649632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Row 0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15884F7-A7E6-BC4D-9216-A6F9802D95B8}"/>
              </a:ext>
            </a:extLst>
          </p:cNvPr>
          <p:cNvSpPr/>
          <p:nvPr/>
        </p:nvSpPr>
        <p:spPr>
          <a:xfrm>
            <a:off x="1436477" y="4384940"/>
            <a:ext cx="6278880" cy="6496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mbria" panose="02040503050406030204" pitchFamily="18" charset="0"/>
              <a:ea typeface="+mn-ea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6936DDF-CF00-4EFC-8FAF-61206FCCE107}"/>
              </a:ext>
            </a:extLst>
          </p:cNvPr>
          <p:cNvSpPr/>
          <p:nvPr/>
        </p:nvSpPr>
        <p:spPr>
          <a:xfrm>
            <a:off x="1436477" y="2350901"/>
            <a:ext cx="6278880" cy="649632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Row 1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D9D894C-ECF9-4880-9448-3E2DA01CB7C9}"/>
              </a:ext>
            </a:extLst>
          </p:cNvPr>
          <p:cNvSpPr/>
          <p:nvPr/>
        </p:nvSpPr>
        <p:spPr>
          <a:xfrm>
            <a:off x="1436477" y="3016649"/>
            <a:ext cx="6278880" cy="649632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Row 2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9A5C373-5E24-4FD4-B603-BB64ED344647}"/>
              </a:ext>
            </a:extLst>
          </p:cNvPr>
          <p:cNvSpPr/>
          <p:nvPr/>
        </p:nvSpPr>
        <p:spPr>
          <a:xfrm>
            <a:off x="1436477" y="3689948"/>
            <a:ext cx="6278880" cy="649632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Row 3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09E57F1-27F1-447A-B3F5-49B7E8DEADBE}"/>
              </a:ext>
            </a:extLst>
          </p:cNvPr>
          <p:cNvSpPr/>
          <p:nvPr/>
        </p:nvSpPr>
        <p:spPr>
          <a:xfrm>
            <a:off x="1436477" y="4367866"/>
            <a:ext cx="6278880" cy="649632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Row 4</a:t>
            </a:r>
          </a:p>
        </p:txBody>
      </p:sp>
      <p:sp>
        <p:nvSpPr>
          <p:cNvPr id="56" name="Content Placeholder 2">
            <a:extLst>
              <a:ext uri="{FF2B5EF4-FFF2-40B4-BE49-F238E27FC236}">
                <a16:creationId xmlns:a16="http://schemas.microsoft.com/office/drawing/2014/main" id="{C78EA9EB-F44F-45A3-9113-B89C878AFBFE}"/>
              </a:ext>
            </a:extLst>
          </p:cNvPr>
          <p:cNvSpPr txBox="1">
            <a:spLocks/>
          </p:cNvSpPr>
          <p:nvPr/>
        </p:nvSpPr>
        <p:spPr>
          <a:xfrm>
            <a:off x="0" y="5375594"/>
            <a:ext cx="9144000" cy="105859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mbria" panose="02040503050406030204" pitchFamily="18" charset="0"/>
              <a:buChar char="-"/>
              <a:defRPr sz="28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Repeatedly 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538234"/>
                </a:solidFill>
                <a:effectLst/>
                <a:uLnTx/>
                <a:uFillTx/>
              </a:rPr>
              <a:t>opening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538234"/>
                </a:solidFill>
                <a:effectLst/>
                <a:uLnTx/>
                <a:uFillTx/>
              </a:rPr>
              <a:t> (activating)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and 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</a:rPr>
              <a:t>closing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</a:rPr>
              <a:t> (precharging)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a DRAM row </a:t>
            </a:r>
            <a:br>
              <a:rPr lang="en-US" sz="2200" dirty="0">
                <a:solidFill>
                  <a:prstClr val="black"/>
                </a:solidFill>
              </a:rPr>
            </a:b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causes 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</a:rPr>
              <a:t>RowHammer bitflips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</a:rPr>
              <a:t>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in nearby cells</a:t>
            </a:r>
            <a:b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</a:b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and breaks 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</a:rPr>
              <a:t>memory isolation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C9C0E07-D94C-48B6-BEB6-DB89E650DAA9}"/>
              </a:ext>
            </a:extLst>
          </p:cNvPr>
          <p:cNvGrpSpPr/>
          <p:nvPr/>
        </p:nvGrpSpPr>
        <p:grpSpPr>
          <a:xfrm>
            <a:off x="1428644" y="2348923"/>
            <a:ext cx="6286713" cy="1990657"/>
            <a:chOff x="1428644" y="1937227"/>
            <a:chExt cx="6286713" cy="1990657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4FE156D8-70F5-4C67-B453-2AF3A52022A5}"/>
                </a:ext>
              </a:extLst>
            </p:cNvPr>
            <p:cNvSpPr/>
            <p:nvPr/>
          </p:nvSpPr>
          <p:spPr>
            <a:xfrm>
              <a:off x="1436477" y="2604952"/>
              <a:ext cx="6278880" cy="649632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 2</a:t>
              </a:r>
            </a:p>
          </p:txBody>
        </p:sp>
        <p:sp>
          <p:nvSpPr>
            <p:cNvPr id="57" name="Content Placeholder 2">
              <a:extLst>
                <a:ext uri="{FF2B5EF4-FFF2-40B4-BE49-F238E27FC236}">
                  <a16:creationId xmlns:a16="http://schemas.microsoft.com/office/drawing/2014/main" id="{93F19E91-E237-4B80-9D4F-D248EBC468B2}"/>
                </a:ext>
              </a:extLst>
            </p:cNvPr>
            <p:cNvSpPr txBox="1">
              <a:spLocks/>
            </p:cNvSpPr>
            <p:nvPr/>
          </p:nvSpPr>
          <p:spPr>
            <a:xfrm>
              <a:off x="1428644" y="2637180"/>
              <a:ext cx="1390654" cy="591494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Cambria" panose="02040503050406030204" pitchFamily="18" charset="0"/>
                <a:buChar char="-"/>
                <a:defRPr sz="28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3200" b="1" i="1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open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176E8814-72AD-4261-A762-E4EEB1025B22}"/>
                </a:ext>
              </a:extLst>
            </p:cNvPr>
            <p:cNvSpPr/>
            <p:nvPr/>
          </p:nvSpPr>
          <p:spPr>
            <a:xfrm>
              <a:off x="1436477" y="1937227"/>
              <a:ext cx="6278880" cy="6496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 1</a:t>
              </a: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5865DC31-76F5-4815-8DFB-122C37217C8F}"/>
                </a:ext>
              </a:extLst>
            </p:cNvPr>
            <p:cNvSpPr/>
            <p:nvPr/>
          </p:nvSpPr>
          <p:spPr>
            <a:xfrm>
              <a:off x="1436477" y="3278252"/>
              <a:ext cx="6278880" cy="6496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 3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51F05092-E1D6-44BB-A59E-1BDA8528CE69}"/>
              </a:ext>
            </a:extLst>
          </p:cNvPr>
          <p:cNvGrpSpPr/>
          <p:nvPr/>
        </p:nvGrpSpPr>
        <p:grpSpPr>
          <a:xfrm>
            <a:off x="1428644" y="3015660"/>
            <a:ext cx="6286713" cy="649632"/>
            <a:chOff x="1428644" y="2603964"/>
            <a:chExt cx="6286713" cy="649632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E8896486-F152-49E7-B46F-6349E0B93A80}"/>
                </a:ext>
              </a:extLst>
            </p:cNvPr>
            <p:cNvSpPr/>
            <p:nvPr/>
          </p:nvSpPr>
          <p:spPr>
            <a:xfrm>
              <a:off x="1436477" y="2603964"/>
              <a:ext cx="6278880" cy="649632"/>
            </a:xfrm>
            <a:prstGeom prst="rect">
              <a:avLst/>
            </a:prstGeom>
            <a:solidFill>
              <a:srgbClr val="D8D9D8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 2</a:t>
              </a:r>
            </a:p>
          </p:txBody>
        </p:sp>
        <p:sp>
          <p:nvSpPr>
            <p:cNvPr id="62" name="Content Placeholder 2">
              <a:extLst>
                <a:ext uri="{FF2B5EF4-FFF2-40B4-BE49-F238E27FC236}">
                  <a16:creationId xmlns:a16="http://schemas.microsoft.com/office/drawing/2014/main" id="{360280D7-FF36-4E2C-8206-9D26C004139B}"/>
                </a:ext>
              </a:extLst>
            </p:cNvPr>
            <p:cNvSpPr txBox="1">
              <a:spLocks/>
            </p:cNvSpPr>
            <p:nvPr/>
          </p:nvSpPr>
          <p:spPr>
            <a:xfrm>
              <a:off x="1428644" y="2645717"/>
              <a:ext cx="1390654" cy="591494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Cambria" panose="02040503050406030204" pitchFamily="18" charset="0"/>
                <a:buChar char="-"/>
                <a:defRPr sz="28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3200" b="1" i="1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closed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A4607016-D3C8-4B92-BDB6-4E8EC9785BBD}"/>
              </a:ext>
            </a:extLst>
          </p:cNvPr>
          <p:cNvGrpSpPr/>
          <p:nvPr/>
        </p:nvGrpSpPr>
        <p:grpSpPr>
          <a:xfrm>
            <a:off x="1425311" y="1676589"/>
            <a:ext cx="6286713" cy="3344517"/>
            <a:chOff x="1428644" y="1260576"/>
            <a:chExt cx="6286713" cy="3344517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4827DD48-A518-432B-BBDC-DCAB727C9C21}"/>
                </a:ext>
              </a:extLst>
            </p:cNvPr>
            <p:cNvSpPr/>
            <p:nvPr/>
          </p:nvSpPr>
          <p:spPr>
            <a:xfrm>
              <a:off x="1436477" y="2604952"/>
              <a:ext cx="6278880" cy="649632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 2</a:t>
              </a:r>
            </a:p>
          </p:txBody>
        </p:sp>
        <p:sp>
          <p:nvSpPr>
            <p:cNvPr id="65" name="Content Placeholder 2">
              <a:extLst>
                <a:ext uri="{FF2B5EF4-FFF2-40B4-BE49-F238E27FC236}">
                  <a16:creationId xmlns:a16="http://schemas.microsoft.com/office/drawing/2014/main" id="{1B6CB13E-8A01-492F-A9D5-56CA01915C9A}"/>
                </a:ext>
              </a:extLst>
            </p:cNvPr>
            <p:cNvSpPr txBox="1">
              <a:spLocks/>
            </p:cNvSpPr>
            <p:nvPr/>
          </p:nvSpPr>
          <p:spPr>
            <a:xfrm>
              <a:off x="1428644" y="2637180"/>
              <a:ext cx="1390654" cy="591494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Cambria" panose="02040503050406030204" pitchFamily="18" charset="0"/>
                <a:buChar char="-"/>
                <a:defRPr sz="28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3200" b="1" i="1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open</a:t>
              </a: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040027B3-AD74-4F8A-AF75-21824B3047E3}"/>
                </a:ext>
              </a:extLst>
            </p:cNvPr>
            <p:cNvSpPr/>
            <p:nvPr/>
          </p:nvSpPr>
          <p:spPr>
            <a:xfrm>
              <a:off x="1436477" y="1937227"/>
              <a:ext cx="6278880" cy="649632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 1</a:t>
              </a: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88B15D70-3D3F-4C5B-BBCC-0C60E3F0760E}"/>
                </a:ext>
              </a:extLst>
            </p:cNvPr>
            <p:cNvSpPr/>
            <p:nvPr/>
          </p:nvSpPr>
          <p:spPr>
            <a:xfrm>
              <a:off x="1436477" y="3278252"/>
              <a:ext cx="6278880" cy="649632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 3</a:t>
              </a: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292EEC27-8A6F-47DA-9DC0-DE930E7EE26A}"/>
                </a:ext>
              </a:extLst>
            </p:cNvPr>
            <p:cNvSpPr/>
            <p:nvPr/>
          </p:nvSpPr>
          <p:spPr>
            <a:xfrm>
              <a:off x="1436477" y="1260576"/>
              <a:ext cx="6278880" cy="6496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 0</a:t>
              </a: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719895E8-4554-4172-9C6A-54AADFA3DF71}"/>
                </a:ext>
              </a:extLst>
            </p:cNvPr>
            <p:cNvSpPr/>
            <p:nvPr/>
          </p:nvSpPr>
          <p:spPr>
            <a:xfrm>
              <a:off x="1436477" y="3955461"/>
              <a:ext cx="6278880" cy="6496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 4</a:t>
              </a: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BF8A0D40-2A4A-4EFF-AB16-F74053223421}"/>
              </a:ext>
            </a:extLst>
          </p:cNvPr>
          <p:cNvGrpSpPr/>
          <p:nvPr/>
        </p:nvGrpSpPr>
        <p:grpSpPr>
          <a:xfrm>
            <a:off x="-7303181" y="3833980"/>
            <a:ext cx="6286713" cy="649632"/>
            <a:chOff x="1428644" y="2604952"/>
            <a:chExt cx="6286713" cy="649632"/>
          </a:xfrm>
        </p:grpSpPr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C69D592F-9EFC-413D-BBDA-6EE340E691F5}"/>
                </a:ext>
              </a:extLst>
            </p:cNvPr>
            <p:cNvSpPr/>
            <p:nvPr/>
          </p:nvSpPr>
          <p:spPr>
            <a:xfrm>
              <a:off x="1436477" y="2604952"/>
              <a:ext cx="6278880" cy="649632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 2</a:t>
              </a:r>
            </a:p>
          </p:txBody>
        </p:sp>
        <p:sp>
          <p:nvSpPr>
            <p:cNvPr id="80" name="Content Placeholder 2">
              <a:extLst>
                <a:ext uri="{FF2B5EF4-FFF2-40B4-BE49-F238E27FC236}">
                  <a16:creationId xmlns:a16="http://schemas.microsoft.com/office/drawing/2014/main" id="{180AB318-53C1-4180-83A9-568BE5736AD0}"/>
                </a:ext>
              </a:extLst>
            </p:cNvPr>
            <p:cNvSpPr txBox="1">
              <a:spLocks/>
            </p:cNvSpPr>
            <p:nvPr/>
          </p:nvSpPr>
          <p:spPr>
            <a:xfrm>
              <a:off x="1428644" y="2637180"/>
              <a:ext cx="1390654" cy="591494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Cambria" panose="02040503050406030204" pitchFamily="18" charset="0"/>
                <a:buChar char="-"/>
                <a:defRPr sz="28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3200" b="1" i="1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closed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8C00C2C-D80D-4BF3-A044-1E8F9765C6CA}"/>
              </a:ext>
            </a:extLst>
          </p:cNvPr>
          <p:cNvGrpSpPr/>
          <p:nvPr/>
        </p:nvGrpSpPr>
        <p:grpSpPr>
          <a:xfrm>
            <a:off x="5458418" y="1735899"/>
            <a:ext cx="2285690" cy="3181114"/>
            <a:chOff x="5458418" y="1324203"/>
            <a:chExt cx="2285690" cy="3181114"/>
          </a:xfrm>
        </p:grpSpPr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B37D456E-3E80-49A5-8AEB-B855AEABC53B}"/>
                </a:ext>
              </a:extLst>
            </p:cNvPr>
            <p:cNvSpPr/>
            <p:nvPr/>
          </p:nvSpPr>
          <p:spPr>
            <a:xfrm>
              <a:off x="6016776" y="1324203"/>
              <a:ext cx="172733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1" u="none" strike="noStrike" kern="1200" cap="none" spc="0" normalizeH="0" baseline="0" noProof="0">
                  <a:ln>
                    <a:noFill/>
                  </a:ln>
                  <a:solidFill>
                    <a:srgbClr val="ED7D31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Victim Row</a:t>
              </a:r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E75BF2EF-60F7-419B-8036-597209688DD0}"/>
                </a:ext>
              </a:extLst>
            </p:cNvPr>
            <p:cNvSpPr/>
            <p:nvPr/>
          </p:nvSpPr>
          <p:spPr>
            <a:xfrm>
              <a:off x="6016776" y="2039174"/>
              <a:ext cx="172733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1" u="none" strike="noStrike" kern="1200" cap="none" spc="0" normalizeH="0" baseline="0" noProof="0">
                  <a:ln>
                    <a:noFill/>
                  </a:ln>
                  <a:solidFill>
                    <a:srgbClr val="ED7D31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Victim Row</a:t>
              </a: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120CA236-6655-4C8A-8A9E-2547A1536D41}"/>
                </a:ext>
              </a:extLst>
            </p:cNvPr>
            <p:cNvSpPr/>
            <p:nvPr/>
          </p:nvSpPr>
          <p:spPr>
            <a:xfrm>
              <a:off x="6016776" y="3372315"/>
              <a:ext cx="172733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1" u="none" strike="noStrike" kern="1200" cap="none" spc="0" normalizeH="0" baseline="0" noProof="0">
                  <a:ln>
                    <a:noFill/>
                  </a:ln>
                  <a:solidFill>
                    <a:srgbClr val="ED7D31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Victim Row</a:t>
              </a:r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89C52AB6-C015-47D4-A57E-9C4F2BBF270B}"/>
                </a:ext>
              </a:extLst>
            </p:cNvPr>
            <p:cNvSpPr/>
            <p:nvPr/>
          </p:nvSpPr>
          <p:spPr>
            <a:xfrm>
              <a:off x="6016776" y="4043652"/>
              <a:ext cx="172733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1" u="none" strike="noStrike" kern="1200" cap="none" spc="0" normalizeH="0" baseline="0" noProof="0">
                  <a:ln>
                    <a:noFill/>
                  </a:ln>
                  <a:solidFill>
                    <a:srgbClr val="ED7D31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Victim Row</a:t>
              </a:r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F8CE62B5-47F7-4D07-AA22-F6DECEC6E88A}"/>
                </a:ext>
              </a:extLst>
            </p:cNvPr>
            <p:cNvSpPr/>
            <p:nvPr/>
          </p:nvSpPr>
          <p:spPr>
            <a:xfrm>
              <a:off x="5458418" y="2685155"/>
              <a:ext cx="228569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1" u="none" strike="noStrike" kern="120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Aggressor Row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7B431FD1-5BE2-2C44-B9F7-09D6F43E9360}"/>
              </a:ext>
            </a:extLst>
          </p:cNvPr>
          <p:cNvGrpSpPr/>
          <p:nvPr/>
        </p:nvGrpSpPr>
        <p:grpSpPr>
          <a:xfrm>
            <a:off x="1436070" y="3020443"/>
            <a:ext cx="6271453" cy="649632"/>
            <a:chOff x="1428644" y="2604952"/>
            <a:chExt cx="6286713" cy="649632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AA1496F3-3EC1-9344-A3C2-C19ACAE2471F}"/>
                </a:ext>
              </a:extLst>
            </p:cNvPr>
            <p:cNvSpPr/>
            <p:nvPr/>
          </p:nvSpPr>
          <p:spPr>
            <a:xfrm>
              <a:off x="1434175" y="2604952"/>
              <a:ext cx="6281182" cy="649632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 2</a:t>
              </a:r>
            </a:p>
          </p:txBody>
        </p:sp>
        <p:sp>
          <p:nvSpPr>
            <p:cNvPr id="50" name="Content Placeholder 2">
              <a:extLst>
                <a:ext uri="{FF2B5EF4-FFF2-40B4-BE49-F238E27FC236}">
                  <a16:creationId xmlns:a16="http://schemas.microsoft.com/office/drawing/2014/main" id="{C3935D28-5E78-4343-902C-540DBB9F6F02}"/>
                </a:ext>
              </a:extLst>
            </p:cNvPr>
            <p:cNvSpPr txBox="1">
              <a:spLocks/>
            </p:cNvSpPr>
            <p:nvPr/>
          </p:nvSpPr>
          <p:spPr>
            <a:xfrm>
              <a:off x="1428644" y="2637180"/>
              <a:ext cx="1390654" cy="591494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Cambria" panose="02040503050406030204" pitchFamily="18" charset="0"/>
                <a:buChar char="-"/>
                <a:defRPr sz="28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3200" b="1" i="1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open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8B5172BE-DABD-144A-A583-5E47F38C7D5C}"/>
              </a:ext>
            </a:extLst>
          </p:cNvPr>
          <p:cNvGrpSpPr/>
          <p:nvPr/>
        </p:nvGrpSpPr>
        <p:grpSpPr>
          <a:xfrm>
            <a:off x="1441587" y="3025282"/>
            <a:ext cx="6266955" cy="649632"/>
            <a:chOff x="-3913331" y="4700899"/>
            <a:chExt cx="6266955" cy="649632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AC440CBA-2BEC-274B-9890-215243780C35}"/>
                </a:ext>
              </a:extLst>
            </p:cNvPr>
            <p:cNvSpPr/>
            <p:nvPr/>
          </p:nvSpPr>
          <p:spPr>
            <a:xfrm>
              <a:off x="-3913331" y="4700899"/>
              <a:ext cx="6266955" cy="6496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 2</a:t>
              </a:r>
            </a:p>
          </p:txBody>
        </p:sp>
        <p:sp>
          <p:nvSpPr>
            <p:cNvPr id="52" name="Content Placeholder 2">
              <a:extLst>
                <a:ext uri="{FF2B5EF4-FFF2-40B4-BE49-F238E27FC236}">
                  <a16:creationId xmlns:a16="http://schemas.microsoft.com/office/drawing/2014/main" id="{D2FA242F-D615-8C4E-AC81-1DDED9EF01EA}"/>
                </a:ext>
              </a:extLst>
            </p:cNvPr>
            <p:cNvSpPr txBox="1">
              <a:spLocks/>
            </p:cNvSpPr>
            <p:nvPr/>
          </p:nvSpPr>
          <p:spPr>
            <a:xfrm>
              <a:off x="-3776745" y="4729968"/>
              <a:ext cx="1390654" cy="591494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Cambria" panose="02040503050406030204" pitchFamily="18" charset="0"/>
                <a:buChar char="-"/>
                <a:defRPr sz="28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3200" b="1" i="1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closed</a:t>
              </a:r>
            </a:p>
          </p:txBody>
        </p:sp>
      </p:grpSp>
      <p:sp>
        <p:nvSpPr>
          <p:cNvPr id="54" name="Rectangle 53">
            <a:extLst>
              <a:ext uri="{FF2B5EF4-FFF2-40B4-BE49-F238E27FC236}">
                <a16:creationId xmlns:a16="http://schemas.microsoft.com/office/drawing/2014/main" id="{A82EC301-6147-C84F-8673-82CE40BC8335}"/>
              </a:ext>
            </a:extLst>
          </p:cNvPr>
          <p:cNvSpPr/>
          <p:nvPr/>
        </p:nvSpPr>
        <p:spPr>
          <a:xfrm>
            <a:off x="9260517" y="3545059"/>
            <a:ext cx="22856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1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Aggressor Row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8E6E4A5-0DF6-F848-BCDF-6D0D92E07801}"/>
              </a:ext>
            </a:extLst>
          </p:cNvPr>
          <p:cNvSpPr/>
          <p:nvPr/>
        </p:nvSpPr>
        <p:spPr>
          <a:xfrm>
            <a:off x="579893" y="1120314"/>
            <a:ext cx="798421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DRAM Subarray</a:t>
            </a:r>
            <a:endParaRPr kumimoji="0" lang="en-US" sz="3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" panose="02040503050406030204" pitchFamily="18" charset="0"/>
              <a:ea typeface="+mn-ea"/>
              <a:cs typeface="+mn-cs"/>
            </a:endParaRPr>
          </a:p>
        </p:txBody>
      </p:sp>
      <p:sp>
        <p:nvSpPr>
          <p:cNvPr id="71" name="Multiply 70">
            <a:extLst>
              <a:ext uri="{FF2B5EF4-FFF2-40B4-BE49-F238E27FC236}">
                <a16:creationId xmlns:a16="http://schemas.microsoft.com/office/drawing/2014/main" id="{7620920D-1E50-5D4E-8E4D-40DBD607206F}"/>
              </a:ext>
            </a:extLst>
          </p:cNvPr>
          <p:cNvSpPr/>
          <p:nvPr/>
        </p:nvSpPr>
        <p:spPr>
          <a:xfrm>
            <a:off x="5472747" y="2330695"/>
            <a:ext cx="694249" cy="694249"/>
          </a:xfrm>
          <a:prstGeom prst="mathMultiply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mbria" panose="02040503050406030204" pitchFamily="18" charset="0"/>
              <a:ea typeface="+mn-ea"/>
              <a:cs typeface="+mn-cs"/>
            </a:endParaRPr>
          </a:p>
        </p:txBody>
      </p:sp>
      <p:sp>
        <p:nvSpPr>
          <p:cNvPr id="72" name="Multiply 71">
            <a:extLst>
              <a:ext uri="{FF2B5EF4-FFF2-40B4-BE49-F238E27FC236}">
                <a16:creationId xmlns:a16="http://schemas.microsoft.com/office/drawing/2014/main" id="{C1C9C404-0CE3-8E42-871C-F215B43C0A09}"/>
              </a:ext>
            </a:extLst>
          </p:cNvPr>
          <p:cNvSpPr/>
          <p:nvPr/>
        </p:nvSpPr>
        <p:spPr>
          <a:xfrm>
            <a:off x="2915079" y="3659432"/>
            <a:ext cx="694249" cy="694249"/>
          </a:xfrm>
          <a:prstGeom prst="mathMultiply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mbria" panose="02040503050406030204" pitchFamily="18" charset="0"/>
              <a:ea typeface="+mn-ea"/>
              <a:cs typeface="+mn-cs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B029607-2E88-EC41-B664-591E62C2DFC8}"/>
              </a:ext>
            </a:extLst>
          </p:cNvPr>
          <p:cNvGrpSpPr/>
          <p:nvPr/>
        </p:nvGrpSpPr>
        <p:grpSpPr>
          <a:xfrm>
            <a:off x="1496469" y="1662712"/>
            <a:ext cx="4243124" cy="3386177"/>
            <a:chOff x="1746836" y="1682309"/>
            <a:chExt cx="4243124" cy="3386177"/>
          </a:xfrm>
        </p:grpSpPr>
        <p:sp>
          <p:nvSpPr>
            <p:cNvPr id="14" name="Multiply 13">
              <a:extLst>
                <a:ext uri="{FF2B5EF4-FFF2-40B4-BE49-F238E27FC236}">
                  <a16:creationId xmlns:a16="http://schemas.microsoft.com/office/drawing/2014/main" id="{A5C1CA2C-E2FF-3347-A225-2037EDBEBB10}"/>
                </a:ext>
              </a:extLst>
            </p:cNvPr>
            <p:cNvSpPr/>
            <p:nvPr/>
          </p:nvSpPr>
          <p:spPr>
            <a:xfrm>
              <a:off x="2539369" y="1682309"/>
              <a:ext cx="694249" cy="694249"/>
            </a:xfrm>
            <a:prstGeom prst="mathMultiply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70" name="Multiply 69">
              <a:extLst>
                <a:ext uri="{FF2B5EF4-FFF2-40B4-BE49-F238E27FC236}">
                  <a16:creationId xmlns:a16="http://schemas.microsoft.com/office/drawing/2014/main" id="{0F68923F-8FD3-0349-8CA5-8AFF2A3446CA}"/>
                </a:ext>
              </a:extLst>
            </p:cNvPr>
            <p:cNvSpPr/>
            <p:nvPr/>
          </p:nvSpPr>
          <p:spPr>
            <a:xfrm>
              <a:off x="3456171" y="2348675"/>
              <a:ext cx="694249" cy="694249"/>
            </a:xfrm>
            <a:prstGeom prst="mathMultiply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73" name="Multiply 72">
              <a:extLst>
                <a:ext uri="{FF2B5EF4-FFF2-40B4-BE49-F238E27FC236}">
                  <a16:creationId xmlns:a16="http://schemas.microsoft.com/office/drawing/2014/main" id="{2AAE3F87-E15C-6D41-BB72-F268AE4CCFC3}"/>
                </a:ext>
              </a:extLst>
            </p:cNvPr>
            <p:cNvSpPr/>
            <p:nvPr/>
          </p:nvSpPr>
          <p:spPr>
            <a:xfrm>
              <a:off x="5295711" y="3710626"/>
              <a:ext cx="694249" cy="694249"/>
            </a:xfrm>
            <a:prstGeom prst="mathMultiply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74" name="Multiply 73">
              <a:extLst>
                <a:ext uri="{FF2B5EF4-FFF2-40B4-BE49-F238E27FC236}">
                  <a16:creationId xmlns:a16="http://schemas.microsoft.com/office/drawing/2014/main" id="{1005A848-D5E8-7C42-A549-CDE4B11035DF}"/>
                </a:ext>
              </a:extLst>
            </p:cNvPr>
            <p:cNvSpPr/>
            <p:nvPr/>
          </p:nvSpPr>
          <p:spPr>
            <a:xfrm>
              <a:off x="1746836" y="4374237"/>
              <a:ext cx="694249" cy="694249"/>
            </a:xfrm>
            <a:prstGeom prst="mathMultiply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</p:grpSp>
      <p:sp>
        <p:nvSpPr>
          <p:cNvPr id="11" name="Slide Number Placeholder 2">
            <a:extLst>
              <a:ext uri="{FF2B5EF4-FFF2-40B4-BE49-F238E27FC236}">
                <a16:creationId xmlns:a16="http://schemas.microsoft.com/office/drawing/2014/main" id="{304D4D69-36C4-6731-82D8-BB68BE2041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z="1800" b="1" smtClean="0">
                <a:latin typeface="Cambria" panose="02040503050406030204" pitchFamily="18" charset="0"/>
              </a:rPr>
              <a:pPr/>
              <a:t>4</a:t>
            </a:fld>
            <a:endParaRPr lang="en-US" sz="1800" b="1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8530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  <p:bldP spid="71" grpId="0" animBg="1"/>
      <p:bldP spid="72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C7A5A5-1C9E-1933-B374-A7DFDFB1A9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>
            <a:extLst>
              <a:ext uri="{FF2B5EF4-FFF2-40B4-BE49-F238E27FC236}">
                <a16:creationId xmlns:a16="http://schemas.microsoft.com/office/drawing/2014/main" id="{80470769-AFC8-CE0B-2D5A-8CD9084B5912}"/>
              </a:ext>
            </a:extLst>
          </p:cNvPr>
          <p:cNvGrpSpPr/>
          <p:nvPr/>
        </p:nvGrpSpPr>
        <p:grpSpPr>
          <a:xfrm>
            <a:off x="-2199" y="2909848"/>
            <a:ext cx="9144000" cy="3522132"/>
            <a:chOff x="-2199" y="2688168"/>
            <a:chExt cx="9144000" cy="3522132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E709589C-F2D4-880A-AA50-2EB996C0B3A5}"/>
                </a:ext>
              </a:extLst>
            </p:cNvPr>
            <p:cNvGrpSpPr/>
            <p:nvPr/>
          </p:nvGrpSpPr>
          <p:grpSpPr>
            <a:xfrm>
              <a:off x="-2199" y="2688168"/>
              <a:ext cx="9144000" cy="3522132"/>
              <a:chOff x="-2199" y="2688168"/>
              <a:chExt cx="9144000" cy="3522132"/>
            </a:xfrm>
          </p:grpSpPr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9326EDFC-9AD2-95E6-F9F7-56A9B524878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2199" y="2688168"/>
                <a:ext cx="9144000" cy="3522132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38100">
                <a:noFill/>
              </a:ln>
            </p:spPr>
            <p:txBody>
              <a:bodyPr anchor="ctr"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Cambria" panose="02040503050406030204" pitchFamily="18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Cambria" panose="02040503050406030204" pitchFamily="18" charset="0"/>
                  <a:buChar char="-"/>
                  <a:defRPr sz="2800" kern="1200">
                    <a:solidFill>
                      <a:schemeClr val="tx1"/>
                    </a:solidFill>
                    <a:latin typeface="Cambria" panose="02040503050406030204" pitchFamily="18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Cambria" panose="02040503050406030204" pitchFamily="18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Cambria" panose="02040503050406030204" pitchFamily="18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Cambria" panose="02040503050406030204" pitchFamily="18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endPara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ED7D31">
                      <a:lumMod val="75000"/>
                    </a:srgbClr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endPara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ED7D31">
                      <a:lumMod val="75000"/>
                    </a:srgbClr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endPara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ED7D31">
                      <a:lumMod val="75000"/>
                    </a:srgbClr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	</a:t>
                </a:r>
                <a:endPara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ED7D31">
                      <a:lumMod val="75000"/>
                    </a:srgbClr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5FB2A4-D57B-30EE-3E6A-D7A0EB736D57}"/>
                  </a:ext>
                </a:extLst>
              </p:cNvPr>
              <p:cNvSpPr txBox="1"/>
              <p:nvPr/>
            </p:nvSpPr>
            <p:spPr>
              <a:xfrm>
                <a:off x="75991" y="3814402"/>
                <a:ext cx="611065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2</a:t>
                </a:r>
              </a:p>
            </p:txBody>
          </p:sp>
        </p:grpSp>
        <p:pic>
          <p:nvPicPr>
            <p:cNvPr id="43" name="Graphic 42" descr="Shield outline">
              <a:extLst>
                <a:ext uri="{FF2B5EF4-FFF2-40B4-BE49-F238E27FC236}">
                  <a16:creationId xmlns:a16="http://schemas.microsoft.com/office/drawing/2014/main" id="{FCF30412-3A33-FC51-77A3-5ED1260CB8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442348" y="3653373"/>
              <a:ext cx="1604937" cy="1604937"/>
            </a:xfrm>
            <a:prstGeom prst="rect">
              <a:avLst/>
            </a:prstGeom>
          </p:spPr>
        </p:pic>
        <p:pic>
          <p:nvPicPr>
            <p:cNvPr id="33" name="Graphic 32" descr="Hammer with solid fill">
              <a:extLst>
                <a:ext uri="{FF2B5EF4-FFF2-40B4-BE49-F238E27FC236}">
                  <a16:creationId xmlns:a16="http://schemas.microsoft.com/office/drawing/2014/main" id="{5AC11109-3168-99ED-7671-F2D83C9A2F2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897333" y="4040343"/>
              <a:ext cx="830997" cy="830997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EEA8B9B-2584-5FD9-8CE8-CFE7B30270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Main Types of DRAM Refresh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869A0EC5-EA1C-5D7D-E77C-C5F9E9C662CB}"/>
              </a:ext>
            </a:extLst>
          </p:cNvPr>
          <p:cNvGrpSpPr/>
          <p:nvPr/>
        </p:nvGrpSpPr>
        <p:grpSpPr>
          <a:xfrm>
            <a:off x="0" y="992147"/>
            <a:ext cx="9144000" cy="1718733"/>
            <a:chOff x="0" y="770467"/>
            <a:chExt cx="9144000" cy="1718733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7D778E74-0D45-1E79-6D44-6D7FE2B37C03}"/>
                </a:ext>
              </a:extLst>
            </p:cNvPr>
            <p:cNvGrpSpPr/>
            <p:nvPr/>
          </p:nvGrpSpPr>
          <p:grpSpPr>
            <a:xfrm>
              <a:off x="0" y="770467"/>
              <a:ext cx="9144000" cy="1718733"/>
              <a:chOff x="0" y="770467"/>
              <a:chExt cx="9144000" cy="1718733"/>
            </a:xfrm>
          </p:grpSpPr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E80A14BB-F16E-5A15-3142-4AF31F4D906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0" y="770467"/>
                <a:ext cx="9144000" cy="1718733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38100">
                <a:noFill/>
              </a:ln>
            </p:spPr>
            <p:txBody>
              <a:bodyPr anchor="ctr"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Cambria" panose="02040503050406030204" pitchFamily="18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Cambria" panose="02040503050406030204" pitchFamily="18" charset="0"/>
                  <a:buChar char="-"/>
                  <a:defRPr sz="2800" kern="1200">
                    <a:solidFill>
                      <a:schemeClr val="tx1"/>
                    </a:solidFill>
                    <a:latin typeface="Cambria" panose="02040503050406030204" pitchFamily="18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Cambria" panose="02040503050406030204" pitchFamily="18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Cambria" panose="02040503050406030204" pitchFamily="18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Cambria" panose="02040503050406030204" pitchFamily="18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>
                    <a:tab pos="841375" algn="l"/>
                    <a:tab pos="3325813" algn="l"/>
                  </a:tabLst>
                  <a:defRPr/>
                </a:pP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	</a:t>
                </a:r>
                <a:r>
                  <a:rPr kumimoji="0" lang="en-US" sz="2400" b="1" i="0" u="sng" strike="noStrike" kern="1200" cap="none" spc="0" normalizeH="0" baseline="0" noProof="0" dirty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Periodic Refresh</a:t>
                </a: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:</a:t>
                </a: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 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Periodically </a:t>
                </a: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restores 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the charge</a:t>
                </a:r>
                <a:b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</a:b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		DRAM cells leak</a:t>
                </a: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 over time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FF4A33F-5BA9-7085-F667-769AA78ADFC8}"/>
                  </a:ext>
                </a:extLst>
              </p:cNvPr>
              <p:cNvSpPr txBox="1"/>
              <p:nvPr/>
            </p:nvSpPr>
            <p:spPr>
              <a:xfrm>
                <a:off x="75991" y="1122001"/>
                <a:ext cx="611065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1</a:t>
                </a:r>
              </a:p>
            </p:txBody>
          </p:sp>
        </p:grpSp>
        <p:pic>
          <p:nvPicPr>
            <p:cNvPr id="12" name="Graphic 11" descr="Stopwatch with solid fill">
              <a:extLst>
                <a:ext uri="{FF2B5EF4-FFF2-40B4-BE49-F238E27FC236}">
                  <a16:creationId xmlns:a16="http://schemas.microsoft.com/office/drawing/2014/main" id="{195EA338-11BC-BF97-67FC-25E9E17B70F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514566" y="899583"/>
              <a:ext cx="1460500" cy="1460500"/>
            </a:xfrm>
            <a:prstGeom prst="rect">
              <a:avLst/>
            </a:prstGeom>
          </p:spPr>
        </p:pic>
      </p:grpSp>
      <p:pic>
        <p:nvPicPr>
          <p:cNvPr id="18" name="Graphic 17" descr="Hammer with solid fill">
            <a:extLst>
              <a:ext uri="{FF2B5EF4-FFF2-40B4-BE49-F238E27FC236}">
                <a16:creationId xmlns:a16="http://schemas.microsoft.com/office/drawing/2014/main" id="{631F0743-CA39-8360-3B34-32A13B6DC49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47491" y="4358385"/>
            <a:ext cx="439618" cy="432063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957FE2D4-772E-6ECA-3051-BFA9F05CD54A}"/>
              </a:ext>
            </a:extLst>
          </p:cNvPr>
          <p:cNvSpPr/>
          <p:nvPr/>
        </p:nvSpPr>
        <p:spPr>
          <a:xfrm>
            <a:off x="1525104" y="4332539"/>
            <a:ext cx="1230156" cy="30744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DRAM Row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" panose="02040503050406030204" pitchFamily="18" charset="0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78F7794-1883-979B-63B2-93B980974E7B}"/>
              </a:ext>
            </a:extLst>
          </p:cNvPr>
          <p:cNvSpPr/>
          <p:nvPr/>
        </p:nvSpPr>
        <p:spPr>
          <a:xfrm>
            <a:off x="1525104" y="4659864"/>
            <a:ext cx="1230156" cy="30744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BF46F1E-985F-CE4A-C907-9AB50D086922}"/>
              </a:ext>
            </a:extLst>
          </p:cNvPr>
          <p:cNvSpPr/>
          <p:nvPr/>
        </p:nvSpPr>
        <p:spPr>
          <a:xfrm>
            <a:off x="1525104" y="4005214"/>
            <a:ext cx="1230156" cy="30744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3E06D95-3DA5-D872-9BB5-55554AC1D4D2}"/>
              </a:ext>
            </a:extLst>
          </p:cNvPr>
          <p:cNvGrpSpPr/>
          <p:nvPr/>
        </p:nvGrpSpPr>
        <p:grpSpPr>
          <a:xfrm>
            <a:off x="1629899" y="4005214"/>
            <a:ext cx="1048680" cy="978650"/>
            <a:chOff x="969499" y="1721468"/>
            <a:chExt cx="1048680" cy="978650"/>
          </a:xfrm>
        </p:grpSpPr>
        <p:sp>
          <p:nvSpPr>
            <p:cNvPr id="23" name="Multiply 22">
              <a:extLst>
                <a:ext uri="{FF2B5EF4-FFF2-40B4-BE49-F238E27FC236}">
                  <a16:creationId xmlns:a16="http://schemas.microsoft.com/office/drawing/2014/main" id="{1BA55CCF-BE0F-8154-1CB0-1EA00A04B05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69499" y="1724793"/>
              <a:ext cx="324000" cy="324000"/>
            </a:xfrm>
            <a:prstGeom prst="mathMultiply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24" name="Multiply 23">
              <a:extLst>
                <a:ext uri="{FF2B5EF4-FFF2-40B4-BE49-F238E27FC236}">
                  <a16:creationId xmlns:a16="http://schemas.microsoft.com/office/drawing/2014/main" id="{75AF7E1D-49F1-DE58-EEA9-507596388ED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32179" y="1721468"/>
              <a:ext cx="324000" cy="324000"/>
            </a:xfrm>
            <a:prstGeom prst="mathMultiply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25" name="Multiply 24">
              <a:extLst>
                <a:ext uri="{FF2B5EF4-FFF2-40B4-BE49-F238E27FC236}">
                  <a16:creationId xmlns:a16="http://schemas.microsoft.com/office/drawing/2014/main" id="{7964C8E7-D326-BB2E-6A6A-423CDF1AA50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55782" y="2376118"/>
              <a:ext cx="324000" cy="324000"/>
            </a:xfrm>
            <a:prstGeom prst="mathMultiply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26" name="Multiply 25">
              <a:extLst>
                <a:ext uri="{FF2B5EF4-FFF2-40B4-BE49-F238E27FC236}">
                  <a16:creationId xmlns:a16="http://schemas.microsoft.com/office/drawing/2014/main" id="{410BCDAF-5F98-0D94-1D96-5AA324DF6FB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94179" y="2376118"/>
              <a:ext cx="324000" cy="324000"/>
            </a:xfrm>
            <a:prstGeom prst="mathMultiply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</p:grp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3580FB3-D4C5-F44D-F808-9D8E7A701F91}"/>
              </a:ext>
            </a:extLst>
          </p:cNvPr>
          <p:cNvCxnSpPr>
            <a:cxnSpLocks/>
          </p:cNvCxnSpPr>
          <p:nvPr/>
        </p:nvCxnSpPr>
        <p:spPr>
          <a:xfrm flipH="1">
            <a:off x="2755260" y="4821864"/>
            <a:ext cx="539010" cy="0"/>
          </a:xfrm>
          <a:prstGeom prst="straightConnector1">
            <a:avLst/>
          </a:prstGeom>
          <a:ln w="571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CAA6C0E-BF6D-0394-C4E5-2EC6152848E7}"/>
              </a:ext>
            </a:extLst>
          </p:cNvPr>
          <p:cNvGrpSpPr/>
          <p:nvPr/>
        </p:nvGrpSpPr>
        <p:grpSpPr>
          <a:xfrm>
            <a:off x="2755260" y="3959882"/>
            <a:ext cx="2755780" cy="369332"/>
            <a:chOff x="2094860" y="1676136"/>
            <a:chExt cx="2755780" cy="369332"/>
          </a:xfrm>
        </p:grpSpPr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B13009FB-31B7-0B8D-FDB1-52AF1951217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94860" y="1875191"/>
              <a:ext cx="539010" cy="0"/>
            </a:xfrm>
            <a:prstGeom prst="straightConnector1">
              <a:avLst/>
            </a:prstGeom>
            <a:ln w="5715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E13B8E6-11F6-A1DB-3DBE-5B571F337C59}"/>
                </a:ext>
              </a:extLst>
            </p:cNvPr>
            <p:cNvSpPr txBox="1"/>
            <p:nvPr/>
          </p:nvSpPr>
          <p:spPr>
            <a:xfrm>
              <a:off x="2709861" y="1676136"/>
              <a:ext cx="21407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Preventive Refresh  </a:t>
              </a: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C92E1D00-080D-E6E4-E7DC-D815929786F8}"/>
              </a:ext>
            </a:extLst>
          </p:cNvPr>
          <p:cNvSpPr txBox="1"/>
          <p:nvPr/>
        </p:nvSpPr>
        <p:spPr>
          <a:xfrm>
            <a:off x="3370261" y="4639986"/>
            <a:ext cx="2038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Preventive Refresh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754CAA4-6887-FA9B-0E1F-89B7A3135B2E}"/>
              </a:ext>
            </a:extLst>
          </p:cNvPr>
          <p:cNvSpPr txBox="1"/>
          <p:nvPr/>
        </p:nvSpPr>
        <p:spPr>
          <a:xfrm>
            <a:off x="851089" y="3125560"/>
            <a:ext cx="829291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sng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RowHammer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: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Repeatedly accessing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a DRAM row can cause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 </a:t>
            </a:r>
            <a:b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</a:b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		   bit flips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in other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physically nearby rows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" panose="02040503050406030204" pitchFamily="18" charset="0"/>
              <a:ea typeface="+mn-ea"/>
              <a:cs typeface="+mn-cs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0156F70-F15E-B7EE-2E7D-162D471CE4B4}"/>
              </a:ext>
            </a:extLst>
          </p:cNvPr>
          <p:cNvSpPr txBox="1"/>
          <p:nvPr/>
        </p:nvSpPr>
        <p:spPr>
          <a:xfrm>
            <a:off x="851089" y="5196104"/>
            <a:ext cx="817570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sng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Preventive Refresh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: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 Mitigates RowHammer </a:t>
            </a:r>
            <a:b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</a:b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		          	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by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refreshing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physically nearby rows </a:t>
            </a:r>
            <a:b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</a:b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		          	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of a repeatedly accessed row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" panose="02040503050406030204" pitchFamily="18" charset="0"/>
              <a:ea typeface="+mn-ea"/>
              <a:cs typeface="+mn-cs"/>
            </a:endParaRP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F33C42B9-AA9D-26EF-3578-64EB606FF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6C2683-0D41-1E45-8714-724CB2570654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458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B6D67"/>
                                      </p:to>
                                    </p:animClr>
                                    <p:set>
                                      <p:cBhvr>
                                        <p:cTn id="2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B6D67"/>
                                      </p:to>
                                    </p:animClr>
                                    <p:set>
                                      <p:cBhvr>
                                        <p:cTn id="2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AE3F3"/>
                                      </p:to>
                                    </p:animClr>
                                    <p:set>
                                      <p:cBhvr>
                                        <p:cTn id="4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AE3F3"/>
                                      </p:to>
                                    </p:animClr>
                                    <p:set>
                                      <p:cBhvr>
                                        <p:cTn id="4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31" grpId="0"/>
      <p:bldP spid="38" grpId="0"/>
      <p:bldP spid="39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8C92B9-E34E-0DE9-4D71-CF71B70E18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ABC7B-BBD0-BAD2-3A6F-5D2BFA736F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3999" cy="105619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Periodic Refresh</a:t>
            </a:r>
            <a:br>
              <a:rPr lang="en-US" dirty="0"/>
            </a:br>
            <a:r>
              <a:rPr lang="en-US" sz="2800" dirty="0"/>
              <a:t>with Increasing DRAM Chip Density</a:t>
            </a:r>
            <a:endParaRPr lang="en-US" sz="2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D6C21E-F555-C43E-79D7-8AE46FBEA5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991" y="1116418"/>
            <a:ext cx="8987622" cy="5239297"/>
          </a:xfrm>
        </p:spPr>
        <p:txBody>
          <a:bodyPr/>
          <a:lstStyle/>
          <a:p>
            <a:pPr marL="0" indent="0">
              <a:buClr>
                <a:schemeClr val="tx1"/>
              </a:buClr>
              <a:buNone/>
            </a:pPr>
            <a:r>
              <a:rPr lang="en-US" dirty="0"/>
              <a:t>A </a:t>
            </a:r>
            <a:r>
              <a:rPr lang="en-US" b="1" dirty="0">
                <a:solidFill>
                  <a:srgbClr val="C00000"/>
                </a:solidFill>
              </a:rPr>
              <a:t>larger capacity </a:t>
            </a:r>
            <a:r>
              <a:rPr lang="en-US" dirty="0"/>
              <a:t>chip has </a:t>
            </a:r>
            <a:r>
              <a:rPr lang="en-US" b="1" dirty="0">
                <a:solidFill>
                  <a:srgbClr val="C00000"/>
                </a:solidFill>
              </a:rPr>
              <a:t>more rows to be refreshed</a:t>
            </a:r>
          </a:p>
          <a:p>
            <a:pPr>
              <a:buClr>
                <a:schemeClr val="tx1"/>
              </a:buClr>
            </a:pPr>
            <a:endParaRPr lang="en-US" dirty="0"/>
          </a:p>
          <a:p>
            <a:pPr>
              <a:buClr>
                <a:schemeClr val="tx1"/>
              </a:buClr>
            </a:pPr>
            <a:endParaRPr lang="en-US" dirty="0"/>
          </a:p>
          <a:p>
            <a:pPr>
              <a:buClr>
                <a:schemeClr val="tx1"/>
              </a:buClr>
            </a:pPr>
            <a:endParaRPr lang="en-US" dirty="0"/>
          </a:p>
          <a:p>
            <a:pPr marL="0" indent="0">
              <a:buClr>
                <a:schemeClr val="tx1"/>
              </a:buClr>
              <a:buNone/>
            </a:pPr>
            <a:r>
              <a:rPr lang="en-US" dirty="0"/>
              <a:t>A </a:t>
            </a:r>
            <a:r>
              <a:rPr lang="en-US" b="1" dirty="0">
                <a:solidFill>
                  <a:srgbClr val="C00000"/>
                </a:solidFill>
              </a:rPr>
              <a:t>smaller</a:t>
            </a:r>
            <a:r>
              <a:rPr lang="en-US" dirty="0"/>
              <a:t> cell stores </a:t>
            </a:r>
            <a:r>
              <a:rPr lang="en-US" b="1" dirty="0">
                <a:solidFill>
                  <a:srgbClr val="C00000"/>
                </a:solidFill>
              </a:rPr>
              <a:t>less charge </a:t>
            </a:r>
          </a:p>
          <a:p>
            <a:pPr>
              <a:buClr>
                <a:schemeClr val="tx1"/>
              </a:buClr>
            </a:pPr>
            <a:endParaRPr lang="en-US" dirty="0"/>
          </a:p>
          <a:p>
            <a:pPr>
              <a:buClr>
                <a:schemeClr val="tx1"/>
              </a:buClr>
            </a:pPr>
            <a:endParaRPr lang="en-US" dirty="0"/>
          </a:p>
          <a:p>
            <a:pPr>
              <a:buClr>
                <a:schemeClr val="tx1"/>
              </a:buClr>
            </a:pPr>
            <a:endParaRPr lang="en-US" dirty="0"/>
          </a:p>
          <a:p>
            <a:pPr>
              <a:buClr>
                <a:schemeClr val="tx1"/>
              </a:buClr>
            </a:pPr>
            <a:endParaRPr lang="en-US" dirty="0"/>
          </a:p>
          <a:p>
            <a:pPr>
              <a:buClr>
                <a:schemeClr val="tx1"/>
              </a:buClr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7441F764-1025-07B2-6AEF-B6D75FEC642D}"/>
              </a:ext>
            </a:extLst>
          </p:cNvPr>
          <p:cNvGrpSpPr/>
          <p:nvPr/>
        </p:nvGrpSpPr>
        <p:grpSpPr>
          <a:xfrm>
            <a:off x="2094860" y="7944319"/>
            <a:ext cx="4667174" cy="1346665"/>
            <a:chOff x="-36388" y="168367"/>
            <a:chExt cx="4667174" cy="898397"/>
          </a:xfrm>
        </p:grpSpPr>
        <p:sp>
          <p:nvSpPr>
            <p:cNvPr id="105" name="Title 1">
              <a:extLst>
                <a:ext uri="{FF2B5EF4-FFF2-40B4-BE49-F238E27FC236}">
                  <a16:creationId xmlns:a16="http://schemas.microsoft.com/office/drawing/2014/main" id="{FD8EEFF5-AE5C-5976-A177-59BA20C60E5A}"/>
                </a:ext>
              </a:extLst>
            </p:cNvPr>
            <p:cNvSpPr txBox="1">
              <a:spLocks/>
            </p:cNvSpPr>
            <p:nvPr/>
          </p:nvSpPr>
          <p:spPr>
            <a:xfrm>
              <a:off x="-36388" y="510707"/>
              <a:ext cx="4667174" cy="556057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800" kern="1200">
                  <a:solidFill>
                    <a:schemeClr val="tx1"/>
                  </a:solidFill>
                  <a:latin typeface="Cambria" panose="02040503050406030204" pitchFamily="18" charset="0"/>
                  <a:ea typeface="+mj-ea"/>
                  <a:cs typeface="+mj-cs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Quire Sans" panose="020B0502040400020003" pitchFamily="34" charset="0"/>
                  <a:ea typeface="+mj-ea"/>
                  <a:cs typeface="Quire Sans" panose="020B0502040400020003" pitchFamily="34" charset="0"/>
                </a:rPr>
                <a:t>Significant performance and energy overhead</a:t>
              </a:r>
            </a:p>
          </p:txBody>
        </p:sp>
        <p:sp>
          <p:nvSpPr>
            <p:cNvPr id="106" name="Down Arrow 143">
              <a:extLst>
                <a:ext uri="{FF2B5EF4-FFF2-40B4-BE49-F238E27FC236}">
                  <a16:creationId xmlns:a16="http://schemas.microsoft.com/office/drawing/2014/main" id="{A83645C6-B9C1-92A5-BCC1-B5D92EB8C9D7}"/>
                </a:ext>
              </a:extLst>
            </p:cNvPr>
            <p:cNvSpPr/>
            <p:nvPr/>
          </p:nvSpPr>
          <p:spPr>
            <a:xfrm rot="10800000" flipV="1">
              <a:off x="1975980" y="168367"/>
              <a:ext cx="412848" cy="327533"/>
            </a:xfrm>
            <a:prstGeom prst="downArrow">
              <a:avLst>
                <a:gd name="adj1" fmla="val 50000"/>
                <a:gd name="adj2" fmla="val 61672"/>
              </a:avLst>
            </a:prstGeom>
            <a:solidFill>
              <a:schemeClr val="accent2">
                <a:lumMod val="20000"/>
                <a:lumOff val="80000"/>
              </a:schemeClr>
            </a:solidFill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Quire Sans" panose="020B0502040400020003" pitchFamily="34" charset="0"/>
                <a:ea typeface="+mn-ea"/>
                <a:cs typeface="Quire Sans" panose="020B0502040400020003" pitchFamily="34" charset="0"/>
              </a:endParaRP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51318F7E-C1D8-41BB-6A4F-D0C7A8EBD644}"/>
              </a:ext>
            </a:extLst>
          </p:cNvPr>
          <p:cNvGrpSpPr/>
          <p:nvPr/>
        </p:nvGrpSpPr>
        <p:grpSpPr>
          <a:xfrm>
            <a:off x="554693" y="3580808"/>
            <a:ext cx="3201569" cy="1136821"/>
            <a:chOff x="2721528" y="3690317"/>
            <a:chExt cx="3201569" cy="1136821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2DEF05C7-BB36-9C41-D0BC-C19FC0915A3E}"/>
                </a:ext>
              </a:extLst>
            </p:cNvPr>
            <p:cNvGrpSpPr/>
            <p:nvPr/>
          </p:nvGrpSpPr>
          <p:grpSpPr>
            <a:xfrm>
              <a:off x="2721528" y="3690536"/>
              <a:ext cx="1008574" cy="1136602"/>
              <a:chOff x="2195736" y="4205514"/>
              <a:chExt cx="1008574" cy="1599156"/>
            </a:xfrm>
          </p:grpSpPr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C0B0BEAF-04C4-F220-98A4-C6B97612BA11}"/>
                  </a:ext>
                </a:extLst>
              </p:cNvPr>
              <p:cNvCxnSpPr/>
              <p:nvPr/>
            </p:nvCxnSpPr>
            <p:spPr>
              <a:xfrm flipH="1" flipV="1">
                <a:off x="2688123" y="4205514"/>
                <a:ext cx="516187" cy="2770"/>
              </a:xfrm>
              <a:prstGeom prst="line">
                <a:avLst/>
              </a:prstGeom>
              <a:ln w="28575" cap="rnd">
                <a:solidFill>
                  <a:schemeClr val="tx1"/>
                </a:solidFill>
                <a:head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557759CA-A7DC-E7B2-1216-2539822F4A82}"/>
                  </a:ext>
                </a:extLst>
              </p:cNvPr>
              <p:cNvCxnSpPr/>
              <p:nvPr/>
            </p:nvCxnSpPr>
            <p:spPr>
              <a:xfrm flipV="1">
                <a:off x="2688122" y="4205514"/>
                <a:ext cx="1" cy="241073"/>
              </a:xfrm>
              <a:prstGeom prst="line">
                <a:avLst/>
              </a:prstGeom>
              <a:ln w="28575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55AF9919-964F-7364-E1EB-CF636E2B8D45}"/>
                  </a:ext>
                </a:extLst>
              </p:cNvPr>
              <p:cNvGrpSpPr/>
              <p:nvPr/>
            </p:nvGrpSpPr>
            <p:grpSpPr>
              <a:xfrm>
                <a:off x="2195736" y="4446586"/>
                <a:ext cx="984772" cy="1358084"/>
                <a:chOff x="1913714" y="2287584"/>
                <a:chExt cx="938478" cy="1293816"/>
              </a:xfrm>
            </p:grpSpPr>
            <p:sp>
              <p:nvSpPr>
                <p:cNvPr id="54" name="Rectangle 53">
                  <a:extLst>
                    <a:ext uri="{FF2B5EF4-FFF2-40B4-BE49-F238E27FC236}">
                      <a16:creationId xmlns:a16="http://schemas.microsoft.com/office/drawing/2014/main" id="{61DF9CB1-4D31-D20A-DA32-047BE6B454C9}"/>
                    </a:ext>
                  </a:extLst>
                </p:cNvPr>
                <p:cNvSpPr/>
                <p:nvPr/>
              </p:nvSpPr>
              <p:spPr>
                <a:xfrm>
                  <a:off x="1917669" y="2355236"/>
                  <a:ext cx="933730" cy="1224158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+mn-cs"/>
                  </a:endParaRPr>
                </a:p>
              </p:txBody>
            </p:sp>
            <p:cxnSp>
              <p:nvCxnSpPr>
                <p:cNvPr id="55" name="Straight Connector 54">
                  <a:extLst>
                    <a:ext uri="{FF2B5EF4-FFF2-40B4-BE49-F238E27FC236}">
                      <a16:creationId xmlns:a16="http://schemas.microsoft.com/office/drawing/2014/main" id="{5E076D2C-5501-72FF-337E-C0B7BDE3FED7}"/>
                    </a:ext>
                  </a:extLst>
                </p:cNvPr>
                <p:cNvCxnSpPr/>
                <p:nvPr/>
              </p:nvCxnSpPr>
              <p:spPr>
                <a:xfrm flipV="1">
                  <a:off x="1916088" y="2291368"/>
                  <a:ext cx="0" cy="1290032"/>
                </a:xfrm>
                <a:prstGeom prst="line">
                  <a:avLst/>
                </a:prstGeom>
                <a:ln w="28575" cap="rnd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>
                  <a:extLst>
                    <a:ext uri="{FF2B5EF4-FFF2-40B4-BE49-F238E27FC236}">
                      <a16:creationId xmlns:a16="http://schemas.microsoft.com/office/drawing/2014/main" id="{F5ED779E-61A6-3D88-0EBF-A4413DC86FF8}"/>
                    </a:ext>
                  </a:extLst>
                </p:cNvPr>
                <p:cNvCxnSpPr/>
                <p:nvPr/>
              </p:nvCxnSpPr>
              <p:spPr>
                <a:xfrm flipV="1">
                  <a:off x="2852192" y="2291368"/>
                  <a:ext cx="0" cy="1290032"/>
                </a:xfrm>
                <a:prstGeom prst="line">
                  <a:avLst/>
                </a:prstGeom>
                <a:ln w="28575" cap="rnd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>
                  <a:extLst>
                    <a:ext uri="{FF2B5EF4-FFF2-40B4-BE49-F238E27FC236}">
                      <a16:creationId xmlns:a16="http://schemas.microsoft.com/office/drawing/2014/main" id="{29779AF7-7AF2-9BD8-27FA-01A4437CA1F9}"/>
                    </a:ext>
                  </a:extLst>
                </p:cNvPr>
                <p:cNvCxnSpPr/>
                <p:nvPr/>
              </p:nvCxnSpPr>
              <p:spPr>
                <a:xfrm flipH="1">
                  <a:off x="1916088" y="3581400"/>
                  <a:ext cx="936104" cy="0"/>
                </a:xfrm>
                <a:prstGeom prst="line">
                  <a:avLst/>
                </a:prstGeom>
                <a:ln w="28575" cap="rnd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>
                  <a:extLst>
                    <a:ext uri="{FF2B5EF4-FFF2-40B4-BE49-F238E27FC236}">
                      <a16:creationId xmlns:a16="http://schemas.microsoft.com/office/drawing/2014/main" id="{6E4E30B0-1CFE-F66B-F715-3FF0A12947F4}"/>
                    </a:ext>
                  </a:extLst>
                </p:cNvPr>
                <p:cNvCxnSpPr/>
                <p:nvPr/>
              </p:nvCxnSpPr>
              <p:spPr>
                <a:xfrm flipH="1" flipV="1">
                  <a:off x="1913714" y="2287584"/>
                  <a:ext cx="936104" cy="3784"/>
                </a:xfrm>
                <a:prstGeom prst="line">
                  <a:avLst/>
                </a:prstGeom>
                <a:ln w="12700" cap="rnd">
                  <a:solidFill>
                    <a:schemeClr val="tx1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>
                  <a:extLst>
                    <a:ext uri="{FF2B5EF4-FFF2-40B4-BE49-F238E27FC236}">
                      <a16:creationId xmlns:a16="http://schemas.microsoft.com/office/drawing/2014/main" id="{CDC61257-6416-62F1-EB47-8F1DA1CBF40D}"/>
                    </a:ext>
                  </a:extLst>
                </p:cNvPr>
                <p:cNvCxnSpPr/>
                <p:nvPr/>
              </p:nvCxnSpPr>
              <p:spPr>
                <a:xfrm flipH="1" flipV="1">
                  <a:off x="1913714" y="2928049"/>
                  <a:ext cx="936104" cy="3784"/>
                </a:xfrm>
                <a:prstGeom prst="line">
                  <a:avLst/>
                </a:prstGeom>
                <a:ln w="12700" cap="rnd">
                  <a:solidFill>
                    <a:schemeClr val="tx1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7CC447BC-CC76-A557-4E05-74A0E37E5201}"/>
                </a:ext>
              </a:extLst>
            </p:cNvPr>
            <p:cNvGrpSpPr/>
            <p:nvPr/>
          </p:nvGrpSpPr>
          <p:grpSpPr>
            <a:xfrm>
              <a:off x="5201316" y="3690317"/>
              <a:ext cx="721781" cy="1135618"/>
              <a:chOff x="5009163" y="4208284"/>
              <a:chExt cx="721781" cy="1597771"/>
            </a:xfrm>
          </p:grpSpPr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79053CE1-40DA-EDB6-3591-C579E4C39AB0}"/>
                  </a:ext>
                </a:extLst>
              </p:cNvPr>
              <p:cNvCxnSpPr/>
              <p:nvPr/>
            </p:nvCxnSpPr>
            <p:spPr>
              <a:xfrm flipH="1">
                <a:off x="5195308" y="4209668"/>
                <a:ext cx="535636" cy="2503"/>
              </a:xfrm>
              <a:prstGeom prst="line">
                <a:avLst/>
              </a:prstGeom>
              <a:ln w="28575" cap="rnd">
                <a:solidFill>
                  <a:schemeClr val="tx1"/>
                </a:solidFill>
                <a:head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912D340D-EE74-665C-5396-254EC76CE4C2}"/>
                  </a:ext>
                </a:extLst>
              </p:cNvPr>
              <p:cNvCxnSpPr/>
              <p:nvPr/>
            </p:nvCxnSpPr>
            <p:spPr>
              <a:xfrm flipV="1">
                <a:off x="5191922" y="4208284"/>
                <a:ext cx="1" cy="241073"/>
              </a:xfrm>
              <a:prstGeom prst="line">
                <a:avLst/>
              </a:prstGeom>
              <a:ln w="28575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B34BF2B2-AF77-9F5C-1C3B-B8B2E7295736}"/>
                  </a:ext>
                </a:extLst>
              </p:cNvPr>
              <p:cNvGrpSpPr/>
              <p:nvPr/>
            </p:nvGrpSpPr>
            <p:grpSpPr>
              <a:xfrm>
                <a:off x="5009163" y="4445728"/>
                <a:ext cx="365081" cy="1360327"/>
                <a:chOff x="1916088" y="2285447"/>
                <a:chExt cx="528676" cy="1295953"/>
              </a:xfrm>
            </p:grpSpPr>
            <p:sp>
              <p:nvSpPr>
                <p:cNvPr id="64" name="Rectangle 63">
                  <a:extLst>
                    <a:ext uri="{FF2B5EF4-FFF2-40B4-BE49-F238E27FC236}">
                      <a16:creationId xmlns:a16="http://schemas.microsoft.com/office/drawing/2014/main" id="{C5458717-879C-43A4-FDC7-EB052F2EB5A1}"/>
                    </a:ext>
                  </a:extLst>
                </p:cNvPr>
                <p:cNvSpPr/>
                <p:nvPr/>
              </p:nvSpPr>
              <p:spPr>
                <a:xfrm>
                  <a:off x="1917669" y="2357242"/>
                  <a:ext cx="512620" cy="1222154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+mn-cs"/>
                  </a:endParaRPr>
                </a:p>
              </p:txBody>
            </p:sp>
            <p:cxnSp>
              <p:nvCxnSpPr>
                <p:cNvPr id="65" name="Straight Connector 64">
                  <a:extLst>
                    <a:ext uri="{FF2B5EF4-FFF2-40B4-BE49-F238E27FC236}">
                      <a16:creationId xmlns:a16="http://schemas.microsoft.com/office/drawing/2014/main" id="{7D2CF900-CEB9-0978-3CCC-E6F5903AB47B}"/>
                    </a:ext>
                  </a:extLst>
                </p:cNvPr>
                <p:cNvCxnSpPr/>
                <p:nvPr/>
              </p:nvCxnSpPr>
              <p:spPr>
                <a:xfrm flipV="1">
                  <a:off x="1916088" y="2291368"/>
                  <a:ext cx="0" cy="1290032"/>
                </a:xfrm>
                <a:prstGeom prst="line">
                  <a:avLst/>
                </a:prstGeom>
                <a:ln w="28575" cap="rnd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Straight Connector 65">
                  <a:extLst>
                    <a:ext uri="{FF2B5EF4-FFF2-40B4-BE49-F238E27FC236}">
                      <a16:creationId xmlns:a16="http://schemas.microsoft.com/office/drawing/2014/main" id="{77616612-F8EF-E32C-5256-598F6E040ECB}"/>
                    </a:ext>
                  </a:extLst>
                </p:cNvPr>
                <p:cNvCxnSpPr/>
                <p:nvPr/>
              </p:nvCxnSpPr>
              <p:spPr>
                <a:xfrm flipV="1">
                  <a:off x="2444764" y="2291367"/>
                  <a:ext cx="0" cy="1290033"/>
                </a:xfrm>
                <a:prstGeom prst="line">
                  <a:avLst/>
                </a:prstGeom>
                <a:ln w="28575" cap="rnd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Straight Connector 66">
                  <a:extLst>
                    <a:ext uri="{FF2B5EF4-FFF2-40B4-BE49-F238E27FC236}">
                      <a16:creationId xmlns:a16="http://schemas.microsoft.com/office/drawing/2014/main" id="{91224A6B-1021-05A5-B97C-43F800E1F37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916088" y="3581400"/>
                  <a:ext cx="528676" cy="0"/>
                </a:xfrm>
                <a:prstGeom prst="line">
                  <a:avLst/>
                </a:prstGeom>
                <a:ln w="28575" cap="rnd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Straight Connector 67">
                  <a:extLst>
                    <a:ext uri="{FF2B5EF4-FFF2-40B4-BE49-F238E27FC236}">
                      <a16:creationId xmlns:a16="http://schemas.microsoft.com/office/drawing/2014/main" id="{A4D60921-1102-338B-4A50-305065E58AA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1952305" y="2285447"/>
                  <a:ext cx="422181" cy="5920"/>
                </a:xfrm>
                <a:prstGeom prst="line">
                  <a:avLst/>
                </a:prstGeom>
                <a:ln w="12700" cap="rnd">
                  <a:solidFill>
                    <a:schemeClr val="tx1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Straight Connector 68">
                  <a:extLst>
                    <a:ext uri="{FF2B5EF4-FFF2-40B4-BE49-F238E27FC236}">
                      <a16:creationId xmlns:a16="http://schemas.microsoft.com/office/drawing/2014/main" id="{C3C8D068-DBE5-7D00-C3FA-FA8415D16D5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1952305" y="2925912"/>
                  <a:ext cx="422181" cy="5920"/>
                </a:xfrm>
                <a:prstGeom prst="line">
                  <a:avLst/>
                </a:prstGeom>
                <a:ln w="12700" cap="rnd">
                  <a:solidFill>
                    <a:schemeClr val="tx1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70" name="Right Arrow 69">
              <a:extLst>
                <a:ext uri="{FF2B5EF4-FFF2-40B4-BE49-F238E27FC236}">
                  <a16:creationId xmlns:a16="http://schemas.microsoft.com/office/drawing/2014/main" id="{874261E8-2D02-28BF-1FEC-8E4ECA6A766E}"/>
                </a:ext>
              </a:extLst>
            </p:cNvPr>
            <p:cNvSpPr/>
            <p:nvPr/>
          </p:nvSpPr>
          <p:spPr>
            <a:xfrm>
              <a:off x="4037932" y="4159493"/>
              <a:ext cx="736600" cy="388427"/>
            </a:xfrm>
            <a:prstGeom prst="rightArrow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C1D8DB9E-A4D3-EC22-8197-07A72DB50381}"/>
              </a:ext>
            </a:extLst>
          </p:cNvPr>
          <p:cNvGrpSpPr/>
          <p:nvPr/>
        </p:nvGrpSpPr>
        <p:grpSpPr>
          <a:xfrm>
            <a:off x="554694" y="1690801"/>
            <a:ext cx="3763306" cy="1120198"/>
            <a:chOff x="2321648" y="1819886"/>
            <a:chExt cx="4399189" cy="1385327"/>
          </a:xfrm>
        </p:grpSpPr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A20CEE5E-398B-C5DE-287C-F4288FFAD3EA}"/>
                </a:ext>
              </a:extLst>
            </p:cNvPr>
            <p:cNvGrpSpPr/>
            <p:nvPr/>
          </p:nvGrpSpPr>
          <p:grpSpPr>
            <a:xfrm>
              <a:off x="2321648" y="2117132"/>
              <a:ext cx="579230" cy="506875"/>
              <a:chOff x="1642975" y="2076837"/>
              <a:chExt cx="918189" cy="754911"/>
            </a:xfrm>
          </p:grpSpPr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ACDCCCDB-BC10-4122-8F06-121247FBE664}"/>
                  </a:ext>
                </a:extLst>
              </p:cNvPr>
              <p:cNvSpPr/>
              <p:nvPr/>
            </p:nvSpPr>
            <p:spPr>
              <a:xfrm>
                <a:off x="1642976" y="2076837"/>
                <a:ext cx="903767" cy="754911"/>
              </a:xfrm>
              <a:prstGeom prst="rect">
                <a:avLst/>
              </a:prstGeom>
              <a:noFill/>
              <a:ln w="5715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528B2B81-1890-3DD0-5FDF-4669007A6720}"/>
                  </a:ext>
                </a:extLst>
              </p:cNvPr>
              <p:cNvCxnSpPr>
                <a:cxnSpLocks/>
                <a:stCxn id="73" idx="1"/>
                <a:endCxn id="73" idx="3"/>
              </p:cNvCxnSpPr>
              <p:nvPr/>
            </p:nvCxnSpPr>
            <p:spPr>
              <a:xfrm>
                <a:off x="1642976" y="2454293"/>
                <a:ext cx="903767" cy="0"/>
              </a:xfrm>
              <a:prstGeom prst="line">
                <a:avLst/>
              </a:prstGeom>
              <a:ln w="571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5766E1F1-AC48-0ACA-6573-70A4BED7F302}"/>
                  </a:ext>
                </a:extLst>
              </p:cNvPr>
              <p:cNvCxnSpPr/>
              <p:nvPr/>
            </p:nvCxnSpPr>
            <p:spPr>
              <a:xfrm>
                <a:off x="1642975" y="2266451"/>
                <a:ext cx="903767" cy="0"/>
              </a:xfrm>
              <a:prstGeom prst="line">
                <a:avLst/>
              </a:prstGeom>
              <a:ln w="571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50015E30-0B70-A018-6D95-08EBE85F8F12}"/>
                  </a:ext>
                </a:extLst>
              </p:cNvPr>
              <p:cNvCxnSpPr/>
              <p:nvPr/>
            </p:nvCxnSpPr>
            <p:spPr>
              <a:xfrm>
                <a:off x="1657397" y="2649223"/>
                <a:ext cx="903767" cy="0"/>
              </a:xfrm>
              <a:prstGeom prst="line">
                <a:avLst/>
              </a:prstGeom>
              <a:ln w="571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7" name="Group 136">
              <a:extLst>
                <a:ext uri="{FF2B5EF4-FFF2-40B4-BE49-F238E27FC236}">
                  <a16:creationId xmlns:a16="http://schemas.microsoft.com/office/drawing/2014/main" id="{41EB16CC-7486-26DD-277C-16A9F9ADB5E2}"/>
                </a:ext>
              </a:extLst>
            </p:cNvPr>
            <p:cNvGrpSpPr/>
            <p:nvPr/>
          </p:nvGrpSpPr>
          <p:grpSpPr>
            <a:xfrm>
              <a:off x="4215767" y="1982988"/>
              <a:ext cx="588695" cy="798474"/>
              <a:chOff x="3537095" y="1942693"/>
              <a:chExt cx="588695" cy="798474"/>
            </a:xfrm>
          </p:grpSpPr>
          <p:grpSp>
            <p:nvGrpSpPr>
              <p:cNvPr id="79" name="Group 78">
                <a:extLst>
                  <a:ext uri="{FF2B5EF4-FFF2-40B4-BE49-F238E27FC236}">
                    <a16:creationId xmlns:a16="http://schemas.microsoft.com/office/drawing/2014/main" id="{6561B6A9-7D5D-29A3-02ED-F5C90A86BA6E}"/>
                  </a:ext>
                </a:extLst>
              </p:cNvPr>
              <p:cNvGrpSpPr/>
              <p:nvPr/>
            </p:nvGrpSpPr>
            <p:grpSpPr>
              <a:xfrm>
                <a:off x="3546560" y="1942693"/>
                <a:ext cx="579230" cy="798474"/>
                <a:chOff x="1642975" y="2076837"/>
                <a:chExt cx="918189" cy="754911"/>
              </a:xfrm>
            </p:grpSpPr>
            <p:sp>
              <p:nvSpPr>
                <p:cNvPr id="80" name="Rectangle 79">
                  <a:extLst>
                    <a:ext uri="{FF2B5EF4-FFF2-40B4-BE49-F238E27FC236}">
                      <a16:creationId xmlns:a16="http://schemas.microsoft.com/office/drawing/2014/main" id="{1CFE9717-A549-BA9A-FF49-5E7EC0273D15}"/>
                    </a:ext>
                  </a:extLst>
                </p:cNvPr>
                <p:cNvSpPr/>
                <p:nvPr/>
              </p:nvSpPr>
              <p:spPr>
                <a:xfrm>
                  <a:off x="1642976" y="2076837"/>
                  <a:ext cx="903767" cy="754911"/>
                </a:xfrm>
                <a:prstGeom prst="rect">
                  <a:avLst/>
                </a:prstGeom>
                <a:noFill/>
                <a:ln w="57150">
                  <a:solidFill>
                    <a:schemeClr val="tx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81" name="Straight Connector 80">
                  <a:extLst>
                    <a:ext uri="{FF2B5EF4-FFF2-40B4-BE49-F238E27FC236}">
                      <a16:creationId xmlns:a16="http://schemas.microsoft.com/office/drawing/2014/main" id="{E12C927D-B33B-44E3-44A8-BAD1F49A0E99}"/>
                    </a:ext>
                  </a:extLst>
                </p:cNvPr>
                <p:cNvCxnSpPr>
                  <a:cxnSpLocks/>
                  <a:stCxn id="80" idx="1"/>
                  <a:endCxn id="80" idx="3"/>
                </p:cNvCxnSpPr>
                <p:nvPr/>
              </p:nvCxnSpPr>
              <p:spPr>
                <a:xfrm>
                  <a:off x="1642976" y="2454293"/>
                  <a:ext cx="903767" cy="0"/>
                </a:xfrm>
                <a:prstGeom prst="line">
                  <a:avLst/>
                </a:prstGeom>
                <a:ln w="57150">
                  <a:solidFill>
                    <a:schemeClr val="tx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" name="Straight Connector 81">
                  <a:extLst>
                    <a:ext uri="{FF2B5EF4-FFF2-40B4-BE49-F238E27FC236}">
                      <a16:creationId xmlns:a16="http://schemas.microsoft.com/office/drawing/2014/main" id="{1A96E337-52B9-1CEA-2727-20CDD5375063}"/>
                    </a:ext>
                  </a:extLst>
                </p:cNvPr>
                <p:cNvCxnSpPr/>
                <p:nvPr/>
              </p:nvCxnSpPr>
              <p:spPr>
                <a:xfrm>
                  <a:off x="1642975" y="2266451"/>
                  <a:ext cx="903767" cy="0"/>
                </a:xfrm>
                <a:prstGeom prst="line">
                  <a:avLst/>
                </a:prstGeom>
                <a:ln w="57150">
                  <a:solidFill>
                    <a:schemeClr val="tx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Straight Connector 82">
                  <a:extLst>
                    <a:ext uri="{FF2B5EF4-FFF2-40B4-BE49-F238E27FC236}">
                      <a16:creationId xmlns:a16="http://schemas.microsoft.com/office/drawing/2014/main" id="{7C8BC46E-E7A9-F9BD-2BFF-A023E1A9D044}"/>
                    </a:ext>
                  </a:extLst>
                </p:cNvPr>
                <p:cNvCxnSpPr/>
                <p:nvPr/>
              </p:nvCxnSpPr>
              <p:spPr>
                <a:xfrm>
                  <a:off x="1657397" y="2649223"/>
                  <a:ext cx="903767" cy="0"/>
                </a:xfrm>
                <a:prstGeom prst="line">
                  <a:avLst/>
                </a:prstGeom>
                <a:ln w="57150">
                  <a:solidFill>
                    <a:schemeClr val="tx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18" name="Straight Connector 117">
                <a:extLst>
                  <a:ext uri="{FF2B5EF4-FFF2-40B4-BE49-F238E27FC236}">
                    <a16:creationId xmlns:a16="http://schemas.microsoft.com/office/drawing/2014/main" id="{F26FAC85-3C8E-4207-FCE0-27E12F2B1DE5}"/>
                  </a:ext>
                </a:extLst>
              </p:cNvPr>
              <p:cNvCxnSpPr/>
              <p:nvPr/>
            </p:nvCxnSpPr>
            <p:spPr>
              <a:xfrm>
                <a:off x="3537095" y="2041063"/>
                <a:ext cx="570132" cy="0"/>
              </a:xfrm>
              <a:prstGeom prst="line">
                <a:avLst/>
              </a:prstGeom>
              <a:ln w="571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>
                <a:extLst>
                  <a:ext uri="{FF2B5EF4-FFF2-40B4-BE49-F238E27FC236}">
                    <a16:creationId xmlns:a16="http://schemas.microsoft.com/office/drawing/2014/main" id="{6FEFEF96-FC97-E3AE-CEF7-E067E7B46E12}"/>
                  </a:ext>
                </a:extLst>
              </p:cNvPr>
              <p:cNvCxnSpPr/>
              <p:nvPr/>
            </p:nvCxnSpPr>
            <p:spPr>
              <a:xfrm>
                <a:off x="3547728" y="2236050"/>
                <a:ext cx="570132" cy="0"/>
              </a:xfrm>
              <a:prstGeom prst="line">
                <a:avLst/>
              </a:prstGeom>
              <a:ln w="571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>
                <a:extLst>
                  <a:ext uri="{FF2B5EF4-FFF2-40B4-BE49-F238E27FC236}">
                    <a16:creationId xmlns:a16="http://schemas.microsoft.com/office/drawing/2014/main" id="{2CDE3FB0-7657-9453-5BA4-7281D70A6C69}"/>
                  </a:ext>
                </a:extLst>
              </p:cNvPr>
              <p:cNvCxnSpPr/>
              <p:nvPr/>
            </p:nvCxnSpPr>
            <p:spPr>
              <a:xfrm>
                <a:off x="3555561" y="2439892"/>
                <a:ext cx="570132" cy="0"/>
              </a:xfrm>
              <a:prstGeom prst="line">
                <a:avLst/>
              </a:prstGeom>
              <a:ln w="571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>
                <a:extLst>
                  <a:ext uri="{FF2B5EF4-FFF2-40B4-BE49-F238E27FC236}">
                    <a16:creationId xmlns:a16="http://schemas.microsoft.com/office/drawing/2014/main" id="{90945FC2-4170-87EC-EAF5-DE392863447F}"/>
                  </a:ext>
                </a:extLst>
              </p:cNvPr>
              <p:cNvCxnSpPr/>
              <p:nvPr/>
            </p:nvCxnSpPr>
            <p:spPr>
              <a:xfrm>
                <a:off x="3546560" y="2647510"/>
                <a:ext cx="570132" cy="0"/>
              </a:xfrm>
              <a:prstGeom prst="line">
                <a:avLst/>
              </a:prstGeom>
              <a:ln w="571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id="{241FC50B-A1EE-26D2-5DD5-5D5D4A71C881}"/>
                </a:ext>
              </a:extLst>
            </p:cNvPr>
            <p:cNvGrpSpPr/>
            <p:nvPr/>
          </p:nvGrpSpPr>
          <p:grpSpPr>
            <a:xfrm>
              <a:off x="6127746" y="1819886"/>
              <a:ext cx="593091" cy="1385327"/>
              <a:chOff x="5449074" y="1779591"/>
              <a:chExt cx="593091" cy="1385327"/>
            </a:xfrm>
          </p:grpSpPr>
          <p:grpSp>
            <p:nvGrpSpPr>
              <p:cNvPr id="112" name="Group 111">
                <a:extLst>
                  <a:ext uri="{FF2B5EF4-FFF2-40B4-BE49-F238E27FC236}">
                    <a16:creationId xmlns:a16="http://schemas.microsoft.com/office/drawing/2014/main" id="{4168328B-0551-5D59-C817-361AAD3BB88A}"/>
                  </a:ext>
                </a:extLst>
              </p:cNvPr>
              <p:cNvGrpSpPr/>
              <p:nvPr/>
            </p:nvGrpSpPr>
            <p:grpSpPr>
              <a:xfrm>
                <a:off x="5450145" y="1779591"/>
                <a:ext cx="579230" cy="1385327"/>
                <a:chOff x="1642975" y="2076837"/>
                <a:chExt cx="918189" cy="754911"/>
              </a:xfrm>
            </p:grpSpPr>
            <p:sp>
              <p:nvSpPr>
                <p:cNvPr id="113" name="Rectangle 112">
                  <a:extLst>
                    <a:ext uri="{FF2B5EF4-FFF2-40B4-BE49-F238E27FC236}">
                      <a16:creationId xmlns:a16="http://schemas.microsoft.com/office/drawing/2014/main" id="{B86E3625-23AD-B032-72F6-A31C72D8EC4D}"/>
                    </a:ext>
                  </a:extLst>
                </p:cNvPr>
                <p:cNvSpPr/>
                <p:nvPr/>
              </p:nvSpPr>
              <p:spPr>
                <a:xfrm>
                  <a:off x="1642976" y="2076837"/>
                  <a:ext cx="903767" cy="754911"/>
                </a:xfrm>
                <a:prstGeom prst="rect">
                  <a:avLst/>
                </a:prstGeom>
                <a:noFill/>
                <a:ln w="57150">
                  <a:solidFill>
                    <a:schemeClr val="tx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114" name="Straight Connector 113">
                  <a:extLst>
                    <a:ext uri="{FF2B5EF4-FFF2-40B4-BE49-F238E27FC236}">
                      <a16:creationId xmlns:a16="http://schemas.microsoft.com/office/drawing/2014/main" id="{52515A2F-2C15-B6F3-208B-8BD898E38735}"/>
                    </a:ext>
                  </a:extLst>
                </p:cNvPr>
                <p:cNvCxnSpPr>
                  <a:cxnSpLocks/>
                  <a:stCxn id="113" idx="1"/>
                  <a:endCxn id="113" idx="3"/>
                </p:cNvCxnSpPr>
                <p:nvPr/>
              </p:nvCxnSpPr>
              <p:spPr>
                <a:xfrm>
                  <a:off x="1642976" y="2454293"/>
                  <a:ext cx="903767" cy="0"/>
                </a:xfrm>
                <a:prstGeom prst="line">
                  <a:avLst/>
                </a:prstGeom>
                <a:ln w="57150">
                  <a:solidFill>
                    <a:schemeClr val="tx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6" name="Straight Connector 115">
                  <a:extLst>
                    <a:ext uri="{FF2B5EF4-FFF2-40B4-BE49-F238E27FC236}">
                      <a16:creationId xmlns:a16="http://schemas.microsoft.com/office/drawing/2014/main" id="{17E2750E-0BBB-0317-8178-259F89EE7551}"/>
                    </a:ext>
                  </a:extLst>
                </p:cNvPr>
                <p:cNvCxnSpPr/>
                <p:nvPr/>
              </p:nvCxnSpPr>
              <p:spPr>
                <a:xfrm>
                  <a:off x="1642975" y="2266451"/>
                  <a:ext cx="903767" cy="0"/>
                </a:xfrm>
                <a:prstGeom prst="line">
                  <a:avLst/>
                </a:prstGeom>
                <a:ln w="57150">
                  <a:solidFill>
                    <a:schemeClr val="tx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7" name="Straight Connector 116">
                  <a:extLst>
                    <a:ext uri="{FF2B5EF4-FFF2-40B4-BE49-F238E27FC236}">
                      <a16:creationId xmlns:a16="http://schemas.microsoft.com/office/drawing/2014/main" id="{BE8C1B18-E6F5-2A69-6F59-2BAEB8AD3A5A}"/>
                    </a:ext>
                  </a:extLst>
                </p:cNvPr>
                <p:cNvCxnSpPr/>
                <p:nvPr/>
              </p:nvCxnSpPr>
              <p:spPr>
                <a:xfrm>
                  <a:off x="1657397" y="2649223"/>
                  <a:ext cx="903767" cy="0"/>
                </a:xfrm>
                <a:prstGeom prst="line">
                  <a:avLst/>
                </a:prstGeom>
                <a:ln w="57150">
                  <a:solidFill>
                    <a:schemeClr val="tx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385E20E4-43FF-DBB7-E915-C7AF7B96AF73}"/>
                  </a:ext>
                </a:extLst>
              </p:cNvPr>
              <p:cNvCxnSpPr/>
              <p:nvPr/>
            </p:nvCxnSpPr>
            <p:spPr>
              <a:xfrm>
                <a:off x="5459243" y="1897245"/>
                <a:ext cx="570132" cy="0"/>
              </a:xfrm>
              <a:prstGeom prst="line">
                <a:avLst/>
              </a:prstGeom>
              <a:ln w="571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>
                <a:extLst>
                  <a:ext uri="{FF2B5EF4-FFF2-40B4-BE49-F238E27FC236}">
                    <a16:creationId xmlns:a16="http://schemas.microsoft.com/office/drawing/2014/main" id="{D0C6394B-A1B3-A8F5-ADCB-17249089EA4D}"/>
                  </a:ext>
                </a:extLst>
              </p:cNvPr>
              <p:cNvCxnSpPr/>
              <p:nvPr/>
            </p:nvCxnSpPr>
            <p:spPr>
              <a:xfrm>
                <a:off x="5449074" y="2012692"/>
                <a:ext cx="570132" cy="0"/>
              </a:xfrm>
              <a:prstGeom prst="line">
                <a:avLst/>
              </a:prstGeom>
              <a:ln w="571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>
                <a:extLst>
                  <a:ext uri="{FF2B5EF4-FFF2-40B4-BE49-F238E27FC236}">
                    <a16:creationId xmlns:a16="http://schemas.microsoft.com/office/drawing/2014/main" id="{4284DD38-95F7-22C6-DCDA-F7B5AD4A44D3}"/>
                  </a:ext>
                </a:extLst>
              </p:cNvPr>
              <p:cNvCxnSpPr/>
              <p:nvPr/>
            </p:nvCxnSpPr>
            <p:spPr>
              <a:xfrm>
                <a:off x="5465039" y="2238967"/>
                <a:ext cx="570132" cy="0"/>
              </a:xfrm>
              <a:prstGeom prst="line">
                <a:avLst/>
              </a:prstGeom>
              <a:ln w="571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>
                <a:extLst>
                  <a:ext uri="{FF2B5EF4-FFF2-40B4-BE49-F238E27FC236}">
                    <a16:creationId xmlns:a16="http://schemas.microsoft.com/office/drawing/2014/main" id="{C6B513B6-41EE-76EF-5AF5-CE20BE7FCF50}"/>
                  </a:ext>
                </a:extLst>
              </p:cNvPr>
              <p:cNvCxnSpPr/>
              <p:nvPr/>
            </p:nvCxnSpPr>
            <p:spPr>
              <a:xfrm>
                <a:off x="5452249" y="2355592"/>
                <a:ext cx="570132" cy="0"/>
              </a:xfrm>
              <a:prstGeom prst="line">
                <a:avLst/>
              </a:prstGeom>
              <a:ln w="571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Connector 130">
                <a:extLst>
                  <a:ext uri="{FF2B5EF4-FFF2-40B4-BE49-F238E27FC236}">
                    <a16:creationId xmlns:a16="http://schemas.microsoft.com/office/drawing/2014/main" id="{21DE03A8-FCDF-55D1-5705-599F1597FCDE}"/>
                  </a:ext>
                </a:extLst>
              </p:cNvPr>
              <p:cNvCxnSpPr/>
              <p:nvPr/>
            </p:nvCxnSpPr>
            <p:spPr>
              <a:xfrm>
                <a:off x="5466237" y="2589395"/>
                <a:ext cx="570132" cy="0"/>
              </a:xfrm>
              <a:prstGeom prst="line">
                <a:avLst/>
              </a:prstGeom>
              <a:ln w="571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>
                <a:extLst>
                  <a:ext uri="{FF2B5EF4-FFF2-40B4-BE49-F238E27FC236}">
                    <a16:creationId xmlns:a16="http://schemas.microsoft.com/office/drawing/2014/main" id="{BC3983D5-6840-3D9A-4DE3-F67B32C6C58A}"/>
                  </a:ext>
                </a:extLst>
              </p:cNvPr>
              <p:cNvCxnSpPr/>
              <p:nvPr/>
            </p:nvCxnSpPr>
            <p:spPr>
              <a:xfrm>
                <a:off x="5456068" y="2704842"/>
                <a:ext cx="570132" cy="0"/>
              </a:xfrm>
              <a:prstGeom prst="line">
                <a:avLst/>
              </a:prstGeom>
              <a:ln w="571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>
                <a:extLst>
                  <a:ext uri="{FF2B5EF4-FFF2-40B4-BE49-F238E27FC236}">
                    <a16:creationId xmlns:a16="http://schemas.microsoft.com/office/drawing/2014/main" id="{3F3550C9-C9F6-1F66-40EE-DB9A7B5E94E5}"/>
                  </a:ext>
                </a:extLst>
              </p:cNvPr>
              <p:cNvCxnSpPr/>
              <p:nvPr/>
            </p:nvCxnSpPr>
            <p:spPr>
              <a:xfrm>
                <a:off x="5472033" y="2946992"/>
                <a:ext cx="570132" cy="0"/>
              </a:xfrm>
              <a:prstGeom prst="line">
                <a:avLst/>
              </a:prstGeom>
              <a:ln w="571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>
                <a:extLst>
                  <a:ext uri="{FF2B5EF4-FFF2-40B4-BE49-F238E27FC236}">
                    <a16:creationId xmlns:a16="http://schemas.microsoft.com/office/drawing/2014/main" id="{24D95EA2-6460-6FC3-0BC9-7DB108A0C762}"/>
                  </a:ext>
                </a:extLst>
              </p:cNvPr>
              <p:cNvCxnSpPr/>
              <p:nvPr/>
            </p:nvCxnSpPr>
            <p:spPr>
              <a:xfrm>
                <a:off x="5459243" y="3054092"/>
                <a:ext cx="570132" cy="0"/>
              </a:xfrm>
              <a:prstGeom prst="line">
                <a:avLst/>
              </a:prstGeom>
              <a:ln w="571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5" name="Right Arrow 134">
              <a:extLst>
                <a:ext uri="{FF2B5EF4-FFF2-40B4-BE49-F238E27FC236}">
                  <a16:creationId xmlns:a16="http://schemas.microsoft.com/office/drawing/2014/main" id="{060FFB97-195E-6C72-9725-E39E22BF0AF9}"/>
                </a:ext>
              </a:extLst>
            </p:cNvPr>
            <p:cNvSpPr/>
            <p:nvPr/>
          </p:nvSpPr>
          <p:spPr>
            <a:xfrm>
              <a:off x="3194707" y="2193031"/>
              <a:ext cx="736600" cy="388427"/>
            </a:xfrm>
            <a:prstGeom prst="rightArrow">
              <a:avLst/>
            </a:prstGeom>
            <a:solidFill>
              <a:srgbClr val="333F50"/>
            </a:solidFill>
            <a:ln>
              <a:solidFill>
                <a:srgbClr val="333F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6" name="Right Arrow 135">
              <a:extLst>
                <a:ext uri="{FF2B5EF4-FFF2-40B4-BE49-F238E27FC236}">
                  <a16:creationId xmlns:a16="http://schemas.microsoft.com/office/drawing/2014/main" id="{82851A64-2FBC-F682-A46A-5C8C3618A0F1}"/>
                </a:ext>
              </a:extLst>
            </p:cNvPr>
            <p:cNvSpPr/>
            <p:nvPr/>
          </p:nvSpPr>
          <p:spPr>
            <a:xfrm>
              <a:off x="5107119" y="2189021"/>
              <a:ext cx="736600" cy="388427"/>
            </a:xfrm>
            <a:prstGeom prst="rightArrow">
              <a:avLst/>
            </a:prstGeom>
            <a:solidFill>
              <a:srgbClr val="333F50"/>
            </a:solidFill>
            <a:ln>
              <a:solidFill>
                <a:srgbClr val="333F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aphicFrame>
        <p:nvGraphicFramePr>
          <p:cNvPr id="140" name="Chart 139">
            <a:extLst>
              <a:ext uri="{FF2B5EF4-FFF2-40B4-BE49-F238E27FC236}">
                <a16:creationId xmlns:a16="http://schemas.microsoft.com/office/drawing/2014/main" id="{187D3BFB-CE00-EAC4-C857-654157537040}"/>
              </a:ext>
            </a:extLst>
          </p:cNvPr>
          <p:cNvGraphicFramePr/>
          <p:nvPr/>
        </p:nvGraphicFramePr>
        <p:xfrm>
          <a:off x="4780892" y="1504237"/>
          <a:ext cx="4238158" cy="32751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151" name="Group 150">
            <a:extLst>
              <a:ext uri="{FF2B5EF4-FFF2-40B4-BE49-F238E27FC236}">
                <a16:creationId xmlns:a16="http://schemas.microsoft.com/office/drawing/2014/main" id="{58B22E9A-A503-A2D4-3EC4-947D2ED976E1}"/>
              </a:ext>
            </a:extLst>
          </p:cNvPr>
          <p:cNvGrpSpPr/>
          <p:nvPr/>
        </p:nvGrpSpPr>
        <p:grpSpPr>
          <a:xfrm>
            <a:off x="8391607" y="1934649"/>
            <a:ext cx="369332" cy="1941612"/>
            <a:chOff x="8520560" y="1934649"/>
            <a:chExt cx="369332" cy="1941612"/>
          </a:xfrm>
        </p:grpSpPr>
        <p:cxnSp>
          <p:nvCxnSpPr>
            <p:cNvPr id="142" name="Straight Arrow Connector 141">
              <a:extLst>
                <a:ext uri="{FF2B5EF4-FFF2-40B4-BE49-F238E27FC236}">
                  <a16:creationId xmlns:a16="http://schemas.microsoft.com/office/drawing/2014/main" id="{BBDE87F8-5015-C35C-6BA6-3FB1A299C3C4}"/>
                </a:ext>
              </a:extLst>
            </p:cNvPr>
            <p:cNvCxnSpPr/>
            <p:nvPr/>
          </p:nvCxnSpPr>
          <p:spPr>
            <a:xfrm>
              <a:off x="8875643" y="2059901"/>
              <a:ext cx="0" cy="1816360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9DBF8E5B-42CD-12BC-C3D4-C9DD4F7B491C}"/>
                </a:ext>
              </a:extLst>
            </p:cNvPr>
            <p:cNvSpPr txBox="1"/>
            <p:nvPr/>
          </p:nvSpPr>
          <p:spPr>
            <a:xfrm rot="16200000">
              <a:off x="7841271" y="2613938"/>
              <a:ext cx="17279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26% Slowdown</a:t>
              </a:r>
            </a:p>
          </p:txBody>
        </p:sp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C699DD09-84FC-0EBF-1A75-6CAA17CD3375}"/>
              </a:ext>
            </a:extLst>
          </p:cNvPr>
          <p:cNvGrpSpPr/>
          <p:nvPr/>
        </p:nvGrpSpPr>
        <p:grpSpPr>
          <a:xfrm>
            <a:off x="-2200" y="5152016"/>
            <a:ext cx="9144001" cy="913989"/>
            <a:chOff x="-1" y="5309113"/>
            <a:chExt cx="9144001" cy="913989"/>
          </a:xfrm>
        </p:grpSpPr>
        <p:sp>
          <p:nvSpPr>
            <p:cNvPr id="148" name="Content Placeholder 2">
              <a:extLst>
                <a:ext uri="{FF2B5EF4-FFF2-40B4-BE49-F238E27FC236}">
                  <a16:creationId xmlns:a16="http://schemas.microsoft.com/office/drawing/2014/main" id="{A4AD2206-5074-2099-08C2-196F407D27BB}"/>
                </a:ext>
              </a:extLst>
            </p:cNvPr>
            <p:cNvSpPr txBox="1">
              <a:spLocks/>
            </p:cNvSpPr>
            <p:nvPr/>
          </p:nvSpPr>
          <p:spPr>
            <a:xfrm>
              <a:off x="-1" y="5309113"/>
              <a:ext cx="9144001" cy="91398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noFill/>
            </a:ln>
          </p:spPr>
          <p:txBody>
            <a:bodyPr anchor="ctr"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Cambria" panose="02040503050406030204" pitchFamily="18" charset="0"/>
                <a:buChar char="-"/>
                <a:defRPr sz="28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More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 </a:t>
              </a: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periodic refresh 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operations incur </a:t>
              </a:r>
              <a:b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</a:b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larger performance overhead 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as DRAM </a:t>
              </a: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chip density increases</a:t>
              </a:r>
            </a:p>
          </p:txBody>
        </p: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ADD0D972-3DA6-E738-A134-1D7BCB5A9FDA}"/>
                </a:ext>
              </a:extLst>
            </p:cNvPr>
            <p:cNvCxnSpPr/>
            <p:nvPr/>
          </p:nvCxnSpPr>
          <p:spPr>
            <a:xfrm>
              <a:off x="0" y="5309113"/>
              <a:ext cx="9144000" cy="0"/>
            </a:xfrm>
            <a:prstGeom prst="line">
              <a:avLst/>
            </a:prstGeom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C6AAE1C6-0EFA-1B2B-FD67-5A156E4F8866}"/>
                </a:ext>
              </a:extLst>
            </p:cNvPr>
            <p:cNvCxnSpPr/>
            <p:nvPr/>
          </p:nvCxnSpPr>
          <p:spPr>
            <a:xfrm>
              <a:off x="-1" y="6223102"/>
              <a:ext cx="9144000" cy="0"/>
            </a:xfrm>
            <a:prstGeom prst="line">
              <a:avLst/>
            </a:prstGeom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2671ED-EF1D-BF47-99B7-326791FF93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6C2683-0D41-1E45-8714-724CB2570654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9248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Graphic spid="140" grpId="0" uiExpand="1">
        <p:bldSub>
          <a:bldChart bld="series"/>
        </p:bldSub>
      </p:bldGraphic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CA6AEE-CD5C-C1D1-BD2B-2B76671C9A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30A438-62CD-9FD4-8B84-10571E2509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Leveraging Heterogeneity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B67C1A7C-E455-05C5-FBF8-0EFF291C64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en-US" dirty="0"/>
              <a:t>Significant variation in </a:t>
            </a:r>
            <a:r>
              <a:rPr lang="en-US" b="1" dirty="0">
                <a:solidFill>
                  <a:srgbClr val="C00000"/>
                </a:solidFill>
              </a:rPr>
              <a:t>read disturbance vulnerability</a:t>
            </a:r>
            <a:br>
              <a:rPr lang="en-US" dirty="0"/>
            </a:br>
            <a:r>
              <a:rPr lang="en-US" b="1" dirty="0">
                <a:solidFill>
                  <a:schemeClr val="accent1"/>
                </a:solidFill>
              </a:rPr>
              <a:t>across DRAM rows</a:t>
            </a:r>
          </a:p>
          <a:p>
            <a:pPr>
              <a:buClr>
                <a:schemeClr val="tx1"/>
              </a:buClr>
            </a:pPr>
            <a:r>
              <a:rPr lang="en-US" b="1" dirty="0">
                <a:effectLst/>
              </a:rPr>
              <a:t>Key Idea: </a:t>
            </a:r>
            <a:r>
              <a:rPr lang="en-US" dirty="0">
                <a:effectLst/>
              </a:rPr>
              <a:t>To </a:t>
            </a:r>
            <a:r>
              <a:rPr lang="en-US" b="1" dirty="0">
                <a:solidFill>
                  <a:srgbClr val="00B050"/>
                </a:solidFill>
                <a:effectLst/>
              </a:rPr>
              <a:t>dynamically adapt the aggressiveness </a:t>
            </a:r>
            <a:r>
              <a:rPr lang="en-US" dirty="0">
                <a:effectLst/>
              </a:rPr>
              <a:t>of existing solutions to the </a:t>
            </a:r>
            <a:r>
              <a:rPr lang="en-US" b="1" dirty="0">
                <a:solidFill>
                  <a:srgbClr val="C00000"/>
                </a:solidFill>
                <a:effectLst/>
              </a:rPr>
              <a:t>victim row’s read disturbance vulnerability</a:t>
            </a:r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Key Results:</a:t>
            </a:r>
          </a:p>
          <a:p>
            <a:pPr lvl="1">
              <a:buClr>
                <a:schemeClr val="tx1"/>
              </a:buClr>
            </a:pPr>
            <a:endParaRPr lang="en-US" b="1" dirty="0">
              <a:solidFill>
                <a:schemeClr val="accent2">
                  <a:lumMod val="75000"/>
                </a:schemeClr>
              </a:solidFill>
              <a:effectLst/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2D7FDF00-EB28-305F-CD94-5D255E4CC08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763" r="39006" b="67079"/>
          <a:stretch/>
        </p:blipFill>
        <p:spPr>
          <a:xfrm>
            <a:off x="331309" y="2883543"/>
            <a:ext cx="8684764" cy="1700106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4E80EA5B-95AA-8E73-8A89-89C0C544C894}"/>
              </a:ext>
            </a:extLst>
          </p:cNvPr>
          <p:cNvSpPr txBox="1"/>
          <p:nvPr/>
        </p:nvSpPr>
        <p:spPr>
          <a:xfrm>
            <a:off x="2426050" y="6278244"/>
            <a:ext cx="52112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  <a:ea typeface="Helvetica Neue" panose="02000503000000020004" pitchFamily="2" charset="0"/>
                <a:cs typeface="Helvetica Neue" panose="02000503000000020004" pitchFamily="2" charset="0"/>
              </a:rPr>
              <a:t>Minimum Hammer Count to Induce the First Bitflip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0D921F4-E094-8D70-BF15-0C932F01FDA5}"/>
              </a:ext>
            </a:extLst>
          </p:cNvPr>
          <p:cNvSpPr txBox="1"/>
          <p:nvPr/>
        </p:nvSpPr>
        <p:spPr>
          <a:xfrm rot="16200000">
            <a:off x="-994286" y="4159947"/>
            <a:ext cx="2881556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  <a:ea typeface="Helvetica Neue" panose="02000503000000020004" pitchFamily="2" charset="0"/>
                <a:cs typeface="Helvetica Neue" panose="02000503000000020004" pitchFamily="2" charset="0"/>
              </a:rPr>
              <a:t>Weighted Speedup</a:t>
            </a:r>
          </a:p>
          <a:p>
            <a:pPr algn="ctr"/>
            <a:r>
              <a:rPr lang="en-US" sz="1400" dirty="0">
                <a:latin typeface="Cambria" panose="02040503050406030204" pitchFamily="18" charset="0"/>
                <a:ea typeface="Helvetica Neue" panose="02000503000000020004" pitchFamily="2" charset="0"/>
                <a:cs typeface="Helvetica Neue" panose="02000503000000020004" pitchFamily="2" charset="0"/>
              </a:rPr>
              <a:t>(Norm. to No </a:t>
            </a:r>
            <a:r>
              <a:rPr lang="en-US" sz="1200" dirty="0">
                <a:latin typeface="Cambria" panose="02040503050406030204" pitchFamily="18" charset="0"/>
                <a:ea typeface="Helvetica Neue" panose="02000503000000020004" pitchFamily="2" charset="0"/>
                <a:cs typeface="Helvetica Neue" panose="02000503000000020004" pitchFamily="2" charset="0"/>
              </a:rPr>
              <a:t>Mitigation</a:t>
            </a:r>
            <a:r>
              <a:rPr lang="en-US" sz="1400" dirty="0">
                <a:latin typeface="Cambria" panose="02040503050406030204" pitchFamily="18" charset="0"/>
                <a:ea typeface="Helvetica Neue" panose="02000503000000020004" pitchFamily="2" charset="0"/>
                <a:cs typeface="Helvetica Neue" panose="02000503000000020004" pitchFamily="2" charset="0"/>
              </a:rPr>
              <a:t> Baseline)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B592BFBD-709A-0AD5-166B-A06A680A3611}"/>
              </a:ext>
            </a:extLst>
          </p:cNvPr>
          <p:cNvCxnSpPr/>
          <p:nvPr/>
        </p:nvCxnSpPr>
        <p:spPr>
          <a:xfrm flipV="1">
            <a:off x="3354299" y="3378319"/>
            <a:ext cx="0" cy="710553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27F548D3-034E-59B9-A506-98056E4F99FE}"/>
              </a:ext>
            </a:extLst>
          </p:cNvPr>
          <p:cNvCxnSpPr>
            <a:cxnSpLocks/>
          </p:cNvCxnSpPr>
          <p:nvPr/>
        </p:nvCxnSpPr>
        <p:spPr>
          <a:xfrm flipV="1">
            <a:off x="4673692" y="4768947"/>
            <a:ext cx="0" cy="273738"/>
          </a:xfrm>
          <a:prstGeom prst="straightConnector1">
            <a:avLst/>
          </a:prstGeom>
          <a:ln w="539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BE7D074-0185-50C4-671F-03DE66FE1675}"/>
              </a:ext>
            </a:extLst>
          </p:cNvPr>
          <p:cNvCxnSpPr>
            <a:cxnSpLocks/>
          </p:cNvCxnSpPr>
          <p:nvPr/>
        </p:nvCxnSpPr>
        <p:spPr>
          <a:xfrm flipV="1">
            <a:off x="6175451" y="3633662"/>
            <a:ext cx="0" cy="552571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91D6C1A3-AE6B-CDF4-DA14-71F55AAF6008}"/>
              </a:ext>
            </a:extLst>
          </p:cNvPr>
          <p:cNvCxnSpPr>
            <a:cxnSpLocks/>
            <a:endCxn id="32" idx="3"/>
          </p:cNvCxnSpPr>
          <p:nvPr/>
        </p:nvCxnSpPr>
        <p:spPr>
          <a:xfrm flipV="1">
            <a:off x="9012993" y="3733596"/>
            <a:ext cx="3080" cy="176351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43">
            <a:extLst>
              <a:ext uri="{FF2B5EF4-FFF2-40B4-BE49-F238E27FC236}">
                <a16:creationId xmlns:a16="http://schemas.microsoft.com/office/drawing/2014/main" id="{AD538EE3-B236-7580-1E4C-0250C5D6C3F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841" t="-763" b="67079"/>
          <a:stretch/>
        </p:blipFill>
        <p:spPr>
          <a:xfrm>
            <a:off x="2059268" y="4580555"/>
            <a:ext cx="5578016" cy="1700784"/>
          </a:xfrm>
          <a:prstGeom prst="rect">
            <a:avLst/>
          </a:prstGeom>
        </p:spPr>
      </p:pic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1E438C62-949E-8868-72DD-E92E040958D3}"/>
              </a:ext>
            </a:extLst>
          </p:cNvPr>
          <p:cNvCxnSpPr>
            <a:cxnSpLocks/>
          </p:cNvCxnSpPr>
          <p:nvPr/>
        </p:nvCxnSpPr>
        <p:spPr>
          <a:xfrm flipV="1">
            <a:off x="7637284" y="5128591"/>
            <a:ext cx="0" cy="764208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6E4BBEF7-1B26-EF13-CA5F-0388AFB40AB4}"/>
              </a:ext>
            </a:extLst>
          </p:cNvPr>
          <p:cNvCxnSpPr>
            <a:cxnSpLocks/>
          </p:cNvCxnSpPr>
          <p:nvPr/>
        </p:nvCxnSpPr>
        <p:spPr>
          <a:xfrm flipV="1">
            <a:off x="4806500" y="5160230"/>
            <a:ext cx="0" cy="541433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A8EE3DF8-2E91-D4E2-DADD-365255CFDF1A}"/>
              </a:ext>
            </a:extLst>
          </p:cNvPr>
          <p:cNvSpPr/>
          <p:nvPr/>
        </p:nvSpPr>
        <p:spPr>
          <a:xfrm>
            <a:off x="0" y="965200"/>
            <a:ext cx="9144000" cy="5883275"/>
          </a:xfrm>
          <a:prstGeom prst="rect">
            <a:avLst/>
          </a:prstGeom>
          <a:solidFill>
            <a:srgbClr val="FFFFFF">
              <a:alpha val="9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Slide Number Placeholder 3">
            <a:extLst>
              <a:ext uri="{FF2B5EF4-FFF2-40B4-BE49-F238E27FC236}">
                <a16:creationId xmlns:a16="http://schemas.microsoft.com/office/drawing/2014/main" id="{AD12F432-80A4-8FF0-3B2C-6602BFBA9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6C2683-0D41-1E45-8714-724CB2570654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474D5B-6AD5-3D12-C144-A76AB53D34AD}"/>
              </a:ext>
            </a:extLst>
          </p:cNvPr>
          <p:cNvSpPr txBox="1"/>
          <p:nvPr/>
        </p:nvSpPr>
        <p:spPr>
          <a:xfrm>
            <a:off x="461073" y="5785884"/>
            <a:ext cx="822185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defTabSz="914400">
              <a:defRPr/>
            </a:pPr>
            <a:r>
              <a:rPr lang="en-US" sz="1400" i="0" dirty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Abdullah Giray </a:t>
            </a:r>
            <a:r>
              <a:rPr lang="en-US" sz="1400" i="0" dirty="0" err="1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Yağlıkçı</a:t>
            </a:r>
            <a:r>
              <a:rPr lang="en-US" sz="1400" i="0" dirty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, 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Yahya Can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Tu</a:t>
            </a:r>
            <a:r>
              <a:rPr lang="en-US" sz="1400" i="0" dirty="0" err="1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ğ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rul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, Geraldo F. Oliveira, Ismail Emir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Yuksel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,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Ataberk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Olgun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,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Haocong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 Luo, and 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Onur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Mutlu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, </a:t>
            </a:r>
            <a:r>
              <a:rPr lang="en-US" sz="1400" b="1" i="0" dirty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"Spatial Variation-Aware Read Disturbance Defenses: Experimental Analysis of Real DRAM Chips and Implications on Future Solutions,” </a:t>
            </a:r>
            <a:r>
              <a:rPr lang="en-US" sz="1400" dirty="0">
                <a:solidFill>
                  <a:srgbClr val="000000"/>
                </a:solidFill>
                <a:latin typeface="Cambria" panose="02040503050406030204" pitchFamily="18" charset="0"/>
              </a:rPr>
              <a:t>to appear in </a:t>
            </a:r>
            <a:r>
              <a:rPr lang="en-US" sz="1400" i="0" dirty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HPCA, 2024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.</a:t>
            </a:r>
            <a:endParaRPr lang="en-US" sz="1400" dirty="0">
              <a:solidFill>
                <a:prstClr val="black"/>
              </a:solidFill>
              <a:latin typeface="Cambria" panose="020405030504060302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48BA72-89F3-3153-0C6F-62D2B1C096C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85800" y="1210541"/>
            <a:ext cx="7772400" cy="4436918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234709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738D21-4EAC-BA7F-FB9B-861C911518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73AD4-1ED5-29AC-9855-6B3AEBA77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Solutions to DRAM Read Disturbance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47072E-79FA-C797-B8EB-BFB162035B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pPr marL="0" indent="0">
              <a:buNone/>
            </a:pP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AFCD05-FFF5-D419-2508-E7C350835F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6C2683-0D41-1E45-8714-724CB2570654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C2E075-80C8-F9CD-300C-FF0F1D532B91}"/>
              </a:ext>
            </a:extLst>
          </p:cNvPr>
          <p:cNvSpPr txBox="1"/>
          <p:nvPr/>
        </p:nvSpPr>
        <p:spPr>
          <a:xfrm>
            <a:off x="9815756" y="1674030"/>
            <a:ext cx="1881265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11500">
                <a:solidFill>
                  <a:srgbClr val="C00000"/>
                </a:solidFill>
                <a:latin typeface="Font Awesome 5 Free Regular" panose="02000503000000000000" pitchFamily="2" charset="0"/>
              </a:rPr>
              <a:t></a:t>
            </a:r>
            <a:endParaRPr lang="en-CH" sz="11500" dirty="0">
              <a:solidFill>
                <a:srgbClr val="C00000"/>
              </a:solidFill>
              <a:latin typeface="Font Awesome 5 Free Regular" panose="02000503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5F8EC0-20D5-E73A-CFF8-6D1AB2C0BAB6}"/>
              </a:ext>
            </a:extLst>
          </p:cNvPr>
          <p:cNvSpPr txBox="1"/>
          <p:nvPr/>
        </p:nvSpPr>
        <p:spPr>
          <a:xfrm>
            <a:off x="12870101" y="1760252"/>
            <a:ext cx="2332007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11500" b="1">
                <a:solidFill>
                  <a:srgbClr val="0070C0"/>
                </a:solidFill>
                <a:latin typeface="Font Awesome 5 Free Regular" panose="02000503000000000000" pitchFamily="2" charset="0"/>
              </a:rPr>
              <a:t></a:t>
            </a:r>
            <a:endParaRPr lang="en-CH" sz="11500" b="1" dirty="0">
              <a:solidFill>
                <a:srgbClr val="0070C0"/>
              </a:solidFill>
              <a:latin typeface="Font Awesome 5 Free Regular" panose="02000503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C6BA39-1802-9C81-0DEE-CD80247CC9D7}"/>
              </a:ext>
            </a:extLst>
          </p:cNvPr>
          <p:cNvSpPr txBox="1"/>
          <p:nvPr/>
        </p:nvSpPr>
        <p:spPr>
          <a:xfrm>
            <a:off x="10988836" y="1701712"/>
            <a:ext cx="271322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11500" b="1">
                <a:solidFill>
                  <a:schemeClr val="accent2">
                    <a:lumMod val="75000"/>
                  </a:schemeClr>
                </a:solidFill>
                <a:latin typeface="Font Awesome 5 Free Regular" panose="02000503000000000000" pitchFamily="2" charset="0"/>
              </a:rPr>
              <a:t></a:t>
            </a:r>
            <a:endParaRPr lang="en-CH" sz="11500" dirty="0">
              <a:solidFill>
                <a:schemeClr val="accent2">
                  <a:lumMod val="75000"/>
                </a:schemeClr>
              </a:solidFill>
              <a:latin typeface="Font Awesome 5 Free Regular" panose="02000503000000000000" pitchFamily="2" charset="0"/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653A0532-E984-EB3B-8E35-F9632BFF8D4E}"/>
              </a:ext>
            </a:extLst>
          </p:cNvPr>
          <p:cNvSpPr/>
          <p:nvPr/>
        </p:nvSpPr>
        <p:spPr>
          <a:xfrm rot="21246362">
            <a:off x="7216672" y="5764760"/>
            <a:ext cx="318232" cy="70411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yellow sign with black text&#10;&#10;Description automatically generated with medium confidence">
            <a:extLst>
              <a:ext uri="{FF2B5EF4-FFF2-40B4-BE49-F238E27FC236}">
                <a16:creationId xmlns:a16="http://schemas.microsoft.com/office/drawing/2014/main" id="{D718FE30-F901-CDE9-D0F0-E0A3F035885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489400" y="1587413"/>
            <a:ext cx="2286203" cy="228620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BFCD337-81B6-8D93-517D-23F84C0B8259}"/>
              </a:ext>
            </a:extLst>
          </p:cNvPr>
          <p:cNvSpPr txBox="1"/>
          <p:nvPr/>
        </p:nvSpPr>
        <p:spPr>
          <a:xfrm>
            <a:off x="334925" y="3991220"/>
            <a:ext cx="2451509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rgbClr val="C00000"/>
                </a:solidFill>
                <a:latin typeface="Cambria" panose="02040503050406030204" pitchFamily="18" charset="0"/>
              </a:rPr>
              <a:t>T</a:t>
            </a:r>
            <a:r>
              <a:rPr lang="en-CH" sz="2800" dirty="0">
                <a:solidFill>
                  <a:srgbClr val="C00000"/>
                </a:solidFill>
                <a:latin typeface="Cambria" panose="02040503050406030204" pitchFamily="18" charset="0"/>
              </a:rPr>
              <a:t>hrottling Unsafe Accesses </a:t>
            </a:r>
            <a:endParaRPr lang="en-US" sz="2800" dirty="0">
              <a:solidFill>
                <a:srgbClr val="C00000"/>
              </a:solidFill>
              <a:latin typeface="Cambria" panose="020405030504060302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2024656-ECEF-53AB-5916-0E6A7D4E4C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0012" y="2158511"/>
            <a:ext cx="2115159" cy="96256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F665CE7-B69C-B800-9159-DA4027B5C854}"/>
              </a:ext>
            </a:extLst>
          </p:cNvPr>
          <p:cNvSpPr txBox="1"/>
          <p:nvPr/>
        </p:nvSpPr>
        <p:spPr>
          <a:xfrm>
            <a:off x="3420011" y="3991219"/>
            <a:ext cx="2115159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rgbClr val="1E3050"/>
                </a:solidFill>
                <a:latin typeface="Cambria" panose="02040503050406030204" pitchFamily="18" charset="0"/>
              </a:rPr>
              <a:t>Parallelizing Preventive Actions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19418E1-9FF2-B2C1-1CF6-67A50F869C6B}"/>
              </a:ext>
            </a:extLst>
          </p:cNvPr>
          <p:cNvSpPr txBox="1"/>
          <p:nvPr/>
        </p:nvSpPr>
        <p:spPr>
          <a:xfrm>
            <a:off x="5999178" y="3991219"/>
            <a:ext cx="236436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</a:rPr>
              <a:t>Leveraging</a:t>
            </a:r>
          </a:p>
          <a:p>
            <a:pPr algn="ctr"/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</a:rPr>
              <a:t>Heterogeneity</a:t>
            </a:r>
          </a:p>
        </p:txBody>
      </p:sp>
      <p:pic>
        <p:nvPicPr>
          <p:cNvPr id="16" name="Graphic 21">
            <a:extLst>
              <a:ext uri="{FF2B5EF4-FFF2-40B4-BE49-F238E27FC236}">
                <a16:creationId xmlns:a16="http://schemas.microsoft.com/office/drawing/2014/main" id="{2D1AD453-9475-D1C7-791F-83B8B29BD0B0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448" r="448"/>
          <a:stretch/>
        </p:blipFill>
        <p:spPr>
          <a:xfrm>
            <a:off x="6435687" y="1912845"/>
            <a:ext cx="1301825" cy="145389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6BE4107-191E-0FB6-865B-E37B47C71454}"/>
              </a:ext>
            </a:extLst>
          </p:cNvPr>
          <p:cNvSpPr/>
          <p:nvPr/>
        </p:nvSpPr>
        <p:spPr>
          <a:xfrm>
            <a:off x="396563" y="1039275"/>
            <a:ext cx="2603019" cy="5166050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FB361F5-FD33-AFB9-0CBE-FCCBACA84519}"/>
              </a:ext>
            </a:extLst>
          </p:cNvPr>
          <p:cNvSpPr/>
          <p:nvPr/>
        </p:nvSpPr>
        <p:spPr>
          <a:xfrm>
            <a:off x="3317177" y="1674030"/>
            <a:ext cx="2603019" cy="5166050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826156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63040E-54BB-21D8-9D48-213C96C821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756DA3-C249-B6F4-AAAA-46422CFE0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Goal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3E8848-4403-22F7-EBC0-497844A18D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600"/>
              </a:spcBef>
            </a:pPr>
            <a:endParaRPr lang="en-US" sz="2400" dirty="0">
              <a:solidFill>
                <a:schemeClr val="accent2">
                  <a:lumMod val="7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  <a:p>
            <a:pPr marL="0" indent="0" algn="ctr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3200" dirty="0">
                <a:solidFill>
                  <a:schemeClr val="accent2">
                    <a:lumMod val="75000"/>
                  </a:schemeClr>
                </a:solidFill>
              </a:rPr>
              <a:t>To understand the </a:t>
            </a:r>
            <a:r>
              <a:rPr lang="en-US" sz="3200" b="1" dirty="0">
                <a:solidFill>
                  <a:schemeClr val="accent2">
                    <a:lumMod val="75000"/>
                  </a:schemeClr>
                </a:solidFill>
              </a:rPr>
              <a:t>spatial variation </a:t>
            </a:r>
          </a:p>
          <a:p>
            <a:pPr marL="0" indent="0" algn="ctr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3200" b="1" dirty="0">
                <a:solidFill>
                  <a:schemeClr val="accent2">
                    <a:lumMod val="75000"/>
                  </a:schemeClr>
                </a:solidFill>
              </a:rPr>
              <a:t>in</a:t>
            </a:r>
            <a:r>
              <a:rPr lang="en-US" sz="32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sz="3200" b="1" dirty="0">
                <a:solidFill>
                  <a:schemeClr val="accent2">
                    <a:lumMod val="75000"/>
                  </a:schemeClr>
                </a:solidFill>
              </a:rPr>
              <a:t>read disturbance </a:t>
            </a:r>
            <a:r>
              <a:rPr lang="en-US" sz="3200" dirty="0">
                <a:solidFill>
                  <a:schemeClr val="accent2">
                    <a:lumMod val="75000"/>
                  </a:schemeClr>
                </a:solidFill>
              </a:rPr>
              <a:t>across DRAM rows </a:t>
            </a:r>
          </a:p>
          <a:p>
            <a:pPr marL="0" indent="0" algn="ctr">
              <a:lnSpc>
                <a:spcPct val="100000"/>
              </a:lnSpc>
              <a:spcBef>
                <a:spcPts val="600"/>
              </a:spcBef>
              <a:buNone/>
            </a:pPr>
            <a:endParaRPr lang="en-US" sz="3200" dirty="0"/>
          </a:p>
          <a:p>
            <a:pPr marL="0" indent="0" algn="ctr">
              <a:lnSpc>
                <a:spcPct val="100000"/>
              </a:lnSpc>
              <a:spcBef>
                <a:spcPts val="600"/>
              </a:spcBef>
              <a:buNone/>
            </a:pPr>
            <a:endParaRPr lang="en-US" sz="3200" dirty="0"/>
          </a:p>
          <a:p>
            <a:pPr marL="0" indent="0" algn="ctr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3200" dirty="0">
                <a:solidFill>
                  <a:srgbClr val="7030A0"/>
                </a:solidFill>
              </a:rPr>
              <a:t>To leverage this understanding </a:t>
            </a:r>
            <a:r>
              <a:rPr lang="en-US" sz="3200" b="1" dirty="0">
                <a:solidFill>
                  <a:srgbClr val="7030A0"/>
                </a:solidFill>
              </a:rPr>
              <a:t>to</a:t>
            </a:r>
            <a:r>
              <a:rPr lang="en-US" sz="3200" dirty="0">
                <a:solidFill>
                  <a:srgbClr val="7030A0"/>
                </a:solidFill>
              </a:rPr>
              <a:t> </a:t>
            </a:r>
            <a:r>
              <a:rPr lang="en-US" sz="3200" b="1" dirty="0">
                <a:solidFill>
                  <a:srgbClr val="7030A0"/>
                </a:solidFill>
              </a:rPr>
              <a:t>improve</a:t>
            </a:r>
            <a:r>
              <a:rPr lang="en-US" sz="3200" dirty="0">
                <a:solidFill>
                  <a:srgbClr val="7030A0"/>
                </a:solidFill>
              </a:rPr>
              <a:t> </a:t>
            </a:r>
          </a:p>
          <a:p>
            <a:pPr marL="0" indent="0" algn="ctr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3200" dirty="0">
                <a:solidFill>
                  <a:srgbClr val="7030A0"/>
                </a:solidFill>
              </a:rPr>
              <a:t>the existing </a:t>
            </a:r>
            <a:r>
              <a:rPr lang="en-US" sz="3200" b="1" dirty="0">
                <a:solidFill>
                  <a:srgbClr val="7030A0"/>
                </a:solidFill>
              </a:rPr>
              <a:t>read disturbance solutions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8EF044-ACBD-1E68-D396-A439777A3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6C2683-0D41-1E45-8714-724CB2570654}" type="slidenum">
              <a:rPr lang="en-US" smtClean="0"/>
              <a:pPr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429358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7191AD-C699-C6A8-775F-D602A0D952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7ACD62-283F-2A18-0C9C-BB17C6507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Detailed Information on Tested DRAM Chips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56B67954-376D-85D4-35FB-5AE459812C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en-US" dirty="0"/>
              <a:t>Significant variation in </a:t>
            </a:r>
            <a:r>
              <a:rPr lang="en-US" b="1" dirty="0">
                <a:solidFill>
                  <a:srgbClr val="C00000"/>
                </a:solidFill>
              </a:rPr>
              <a:t>read disturbance vulnerability</a:t>
            </a:r>
            <a:br>
              <a:rPr lang="en-US" dirty="0"/>
            </a:br>
            <a:r>
              <a:rPr lang="en-US" b="1" dirty="0">
                <a:solidFill>
                  <a:schemeClr val="accent1"/>
                </a:solidFill>
              </a:rPr>
              <a:t>across DRAM rows</a:t>
            </a:r>
          </a:p>
          <a:p>
            <a:pPr>
              <a:buClr>
                <a:schemeClr val="tx1"/>
              </a:buClr>
            </a:pPr>
            <a:r>
              <a:rPr lang="en-US" b="1" dirty="0">
                <a:effectLst/>
              </a:rPr>
              <a:t>Key Idea: </a:t>
            </a:r>
            <a:r>
              <a:rPr lang="en-US" dirty="0">
                <a:effectLst/>
              </a:rPr>
              <a:t>To </a:t>
            </a:r>
            <a:r>
              <a:rPr lang="en-US" b="1" dirty="0">
                <a:solidFill>
                  <a:srgbClr val="00B050"/>
                </a:solidFill>
                <a:effectLst/>
              </a:rPr>
              <a:t>dynamically adapt the aggressiveness </a:t>
            </a:r>
            <a:r>
              <a:rPr lang="en-US" dirty="0">
                <a:effectLst/>
              </a:rPr>
              <a:t>of existing solutions to the </a:t>
            </a:r>
            <a:r>
              <a:rPr lang="en-US" b="1" dirty="0">
                <a:solidFill>
                  <a:srgbClr val="C00000"/>
                </a:solidFill>
                <a:effectLst/>
              </a:rPr>
              <a:t>victim row’s read disturbance vulnerability</a:t>
            </a:r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Key Results:</a:t>
            </a:r>
          </a:p>
          <a:p>
            <a:pPr lvl="1">
              <a:buClr>
                <a:schemeClr val="tx1"/>
              </a:buClr>
            </a:pPr>
            <a:endParaRPr lang="en-US" b="1" dirty="0">
              <a:solidFill>
                <a:schemeClr val="accent2">
                  <a:lumMod val="75000"/>
                </a:schemeClr>
              </a:solidFill>
              <a:effectLst/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171291F9-FAED-1BF0-F689-529E5FEFB2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763" r="39006" b="67079"/>
          <a:stretch/>
        </p:blipFill>
        <p:spPr>
          <a:xfrm>
            <a:off x="331309" y="2883543"/>
            <a:ext cx="8684764" cy="1700106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E620EFB7-E0AC-99CB-3BDB-B831CD1FF62B}"/>
              </a:ext>
            </a:extLst>
          </p:cNvPr>
          <p:cNvSpPr txBox="1"/>
          <p:nvPr/>
        </p:nvSpPr>
        <p:spPr>
          <a:xfrm>
            <a:off x="2426050" y="6278244"/>
            <a:ext cx="52112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  <a:ea typeface="Helvetica Neue" panose="02000503000000020004" pitchFamily="2" charset="0"/>
                <a:cs typeface="Helvetica Neue" panose="02000503000000020004" pitchFamily="2" charset="0"/>
              </a:rPr>
              <a:t>Minimum Hammer Count to Induce the First Bitflip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360FA19-5FB4-E593-F5AE-77AE85FC3EB6}"/>
              </a:ext>
            </a:extLst>
          </p:cNvPr>
          <p:cNvSpPr txBox="1"/>
          <p:nvPr/>
        </p:nvSpPr>
        <p:spPr>
          <a:xfrm rot="16200000">
            <a:off x="-994286" y="4159947"/>
            <a:ext cx="2881556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  <a:ea typeface="Helvetica Neue" panose="02000503000000020004" pitchFamily="2" charset="0"/>
                <a:cs typeface="Helvetica Neue" panose="02000503000000020004" pitchFamily="2" charset="0"/>
              </a:rPr>
              <a:t>Weighted Speedup</a:t>
            </a:r>
          </a:p>
          <a:p>
            <a:pPr algn="ctr"/>
            <a:r>
              <a:rPr lang="en-US" sz="1400" dirty="0">
                <a:latin typeface="Cambria" panose="02040503050406030204" pitchFamily="18" charset="0"/>
                <a:ea typeface="Helvetica Neue" panose="02000503000000020004" pitchFamily="2" charset="0"/>
                <a:cs typeface="Helvetica Neue" panose="02000503000000020004" pitchFamily="2" charset="0"/>
              </a:rPr>
              <a:t>(Norm. to No </a:t>
            </a:r>
            <a:r>
              <a:rPr lang="en-US" sz="1200" dirty="0">
                <a:latin typeface="Cambria" panose="02040503050406030204" pitchFamily="18" charset="0"/>
                <a:ea typeface="Helvetica Neue" panose="02000503000000020004" pitchFamily="2" charset="0"/>
                <a:cs typeface="Helvetica Neue" panose="02000503000000020004" pitchFamily="2" charset="0"/>
              </a:rPr>
              <a:t>Mitigation</a:t>
            </a:r>
            <a:r>
              <a:rPr lang="en-US" sz="1400" dirty="0">
                <a:latin typeface="Cambria" panose="02040503050406030204" pitchFamily="18" charset="0"/>
                <a:ea typeface="Helvetica Neue" panose="02000503000000020004" pitchFamily="2" charset="0"/>
                <a:cs typeface="Helvetica Neue" panose="02000503000000020004" pitchFamily="2" charset="0"/>
              </a:rPr>
              <a:t> Baseline)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C8B8642-CE5B-5738-EABD-654E855F9765}"/>
              </a:ext>
            </a:extLst>
          </p:cNvPr>
          <p:cNvCxnSpPr/>
          <p:nvPr/>
        </p:nvCxnSpPr>
        <p:spPr>
          <a:xfrm flipV="1">
            <a:off x="3354299" y="3378319"/>
            <a:ext cx="0" cy="710553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A90E0748-9EEE-5242-1977-7F0D0CF473DA}"/>
              </a:ext>
            </a:extLst>
          </p:cNvPr>
          <p:cNvCxnSpPr>
            <a:cxnSpLocks/>
          </p:cNvCxnSpPr>
          <p:nvPr/>
        </p:nvCxnSpPr>
        <p:spPr>
          <a:xfrm flipV="1">
            <a:off x="4673692" y="4768947"/>
            <a:ext cx="0" cy="273738"/>
          </a:xfrm>
          <a:prstGeom prst="straightConnector1">
            <a:avLst/>
          </a:prstGeom>
          <a:ln w="539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92A6C5A-17A7-EBA1-0DFF-72664F047462}"/>
              </a:ext>
            </a:extLst>
          </p:cNvPr>
          <p:cNvCxnSpPr>
            <a:cxnSpLocks/>
          </p:cNvCxnSpPr>
          <p:nvPr/>
        </p:nvCxnSpPr>
        <p:spPr>
          <a:xfrm flipV="1">
            <a:off x="6175451" y="3633662"/>
            <a:ext cx="0" cy="552571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208D12E-9813-6F1A-3B49-DA39948A258F}"/>
              </a:ext>
            </a:extLst>
          </p:cNvPr>
          <p:cNvCxnSpPr>
            <a:cxnSpLocks/>
            <a:endCxn id="32" idx="3"/>
          </p:cNvCxnSpPr>
          <p:nvPr/>
        </p:nvCxnSpPr>
        <p:spPr>
          <a:xfrm flipV="1">
            <a:off x="9012993" y="3733596"/>
            <a:ext cx="3080" cy="176351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43">
            <a:extLst>
              <a:ext uri="{FF2B5EF4-FFF2-40B4-BE49-F238E27FC236}">
                <a16:creationId xmlns:a16="http://schemas.microsoft.com/office/drawing/2014/main" id="{ED498CDE-5DCD-E179-A77C-03325CED17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841" t="-763" b="67079"/>
          <a:stretch/>
        </p:blipFill>
        <p:spPr>
          <a:xfrm>
            <a:off x="2059268" y="4580555"/>
            <a:ext cx="5578016" cy="1700784"/>
          </a:xfrm>
          <a:prstGeom prst="rect">
            <a:avLst/>
          </a:prstGeom>
        </p:spPr>
      </p:pic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60C3CC89-3D8A-DCFC-3856-CB4A3207778A}"/>
              </a:ext>
            </a:extLst>
          </p:cNvPr>
          <p:cNvCxnSpPr>
            <a:cxnSpLocks/>
          </p:cNvCxnSpPr>
          <p:nvPr/>
        </p:nvCxnSpPr>
        <p:spPr>
          <a:xfrm flipV="1">
            <a:off x="7637284" y="5128591"/>
            <a:ext cx="0" cy="764208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940544A8-9B5D-362C-1FDA-9D253F6899A2}"/>
              </a:ext>
            </a:extLst>
          </p:cNvPr>
          <p:cNvCxnSpPr>
            <a:cxnSpLocks/>
          </p:cNvCxnSpPr>
          <p:nvPr/>
        </p:nvCxnSpPr>
        <p:spPr>
          <a:xfrm flipV="1">
            <a:off x="4806500" y="5160230"/>
            <a:ext cx="0" cy="541433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2E36A02A-4228-1E1F-41C1-39646EB1017E}"/>
              </a:ext>
            </a:extLst>
          </p:cNvPr>
          <p:cNvSpPr/>
          <p:nvPr/>
        </p:nvSpPr>
        <p:spPr>
          <a:xfrm>
            <a:off x="0" y="965200"/>
            <a:ext cx="9144000" cy="5883275"/>
          </a:xfrm>
          <a:prstGeom prst="rect">
            <a:avLst/>
          </a:prstGeom>
          <a:solidFill>
            <a:srgbClr val="FFFFFF">
              <a:alpha val="9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Slide Number Placeholder 3">
            <a:extLst>
              <a:ext uri="{FF2B5EF4-FFF2-40B4-BE49-F238E27FC236}">
                <a16:creationId xmlns:a16="http://schemas.microsoft.com/office/drawing/2014/main" id="{298E83D2-8BD5-C04B-6E27-0C130E3E8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6C2683-0D41-1E45-8714-724CB2570654}" type="slidenum">
              <a:rPr lang="en-US" smtClean="0"/>
              <a:pPr/>
              <a:t>54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942818-9CC9-8F26-A770-D0647E78FA72}"/>
              </a:ext>
            </a:extLst>
          </p:cNvPr>
          <p:cNvSpPr txBox="1"/>
          <p:nvPr/>
        </p:nvSpPr>
        <p:spPr>
          <a:xfrm>
            <a:off x="461073" y="5785884"/>
            <a:ext cx="822185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defTabSz="914400">
              <a:defRPr/>
            </a:pPr>
            <a:r>
              <a:rPr lang="en-US" sz="1400" i="0" dirty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Abdullah Giray </a:t>
            </a:r>
            <a:r>
              <a:rPr lang="en-US" sz="1400" i="0" dirty="0" err="1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Yağlıkçı</a:t>
            </a:r>
            <a:r>
              <a:rPr lang="en-US" sz="1400" i="0" dirty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, 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Yahya Can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Tu</a:t>
            </a:r>
            <a:r>
              <a:rPr lang="en-US" sz="1400" i="0" dirty="0" err="1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ğ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rul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, Geraldo F. Oliveira, Ismail Emir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Yuksel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,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Ataberk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Olgun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,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Haocong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 Luo, and 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Onur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Mutlu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, </a:t>
            </a:r>
            <a:r>
              <a:rPr lang="en-US" sz="1400" b="1" i="0" dirty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"Spatial Variation-Aware Read Disturbance Defenses: Experimental Analysis of Real DRAM Chips and Implications on Future Solutions,” </a:t>
            </a:r>
            <a:r>
              <a:rPr lang="en-US" sz="1400" dirty="0">
                <a:solidFill>
                  <a:srgbClr val="000000"/>
                </a:solidFill>
                <a:latin typeface="Cambria" panose="02040503050406030204" pitchFamily="18" charset="0"/>
              </a:rPr>
              <a:t>to appear in </a:t>
            </a:r>
            <a:r>
              <a:rPr lang="en-US" sz="1400" i="0" dirty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HPCA, 2024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.</a:t>
            </a:r>
            <a:endParaRPr lang="en-US" sz="1400" dirty="0">
              <a:solidFill>
                <a:prstClr val="black"/>
              </a:solidFill>
              <a:latin typeface="Cambria" panose="020405030504060302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5C9A32-8B25-2BB6-A4AC-5F391B55150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85800" y="1210541"/>
            <a:ext cx="7772400" cy="4436918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0678721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EE73BE-91FB-EAE5-DE91-9B0C6E077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Future Research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EB8F14-2FE9-476E-D25D-413A14ABD7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2800" dirty="0"/>
          </a:p>
          <a:p>
            <a:pPr>
              <a:buClr>
                <a:schemeClr val="tx1"/>
              </a:buClr>
            </a:pPr>
            <a:r>
              <a:rPr lang="en-US" sz="2800" dirty="0"/>
              <a:t>The effect of </a:t>
            </a:r>
            <a:r>
              <a:rPr lang="en-US" sz="2800" b="1" dirty="0">
                <a:solidFill>
                  <a:srgbClr val="7030A0"/>
                </a:solidFill>
              </a:rPr>
              <a:t>aging</a:t>
            </a:r>
          </a:p>
          <a:p>
            <a:pPr>
              <a:buClr>
                <a:schemeClr val="tx1"/>
              </a:buClr>
            </a:pPr>
            <a:endParaRPr lang="en-US" sz="2800" b="1" dirty="0">
              <a:solidFill>
                <a:srgbClr val="7030A0"/>
              </a:solidFill>
            </a:endParaRPr>
          </a:p>
          <a:p>
            <a:pPr>
              <a:buClr>
                <a:schemeClr val="tx1"/>
              </a:buClr>
            </a:pPr>
            <a:r>
              <a:rPr lang="en-US" sz="2800" dirty="0"/>
              <a:t>Preliminary data on</a:t>
            </a:r>
            <a:br>
              <a:rPr lang="en-US" sz="2800" dirty="0"/>
            </a:br>
            <a:r>
              <a:rPr lang="en-US" sz="2800" dirty="0"/>
              <a:t>aging via </a:t>
            </a:r>
            <a:br>
              <a:rPr lang="en-US" sz="2800" dirty="0"/>
            </a:br>
            <a:r>
              <a:rPr lang="en-US" sz="2800" dirty="0"/>
              <a:t>68-day of </a:t>
            </a:r>
            <a:br>
              <a:rPr lang="en-US" sz="2800" dirty="0"/>
            </a:br>
            <a:r>
              <a:rPr lang="en-US" sz="2800" dirty="0"/>
              <a:t>hammering</a:t>
            </a:r>
          </a:p>
          <a:p>
            <a:pPr>
              <a:buClr>
                <a:schemeClr val="tx1"/>
              </a:buClr>
            </a:pPr>
            <a:endParaRPr lang="en-US" sz="2800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F4FF50D-7274-EE09-6553-51B270577BC4}"/>
              </a:ext>
            </a:extLst>
          </p:cNvPr>
          <p:cNvGrpSpPr/>
          <p:nvPr/>
        </p:nvGrpSpPr>
        <p:grpSpPr>
          <a:xfrm>
            <a:off x="3593480" y="1146429"/>
            <a:ext cx="5550520" cy="5518150"/>
            <a:chOff x="3593480" y="1146429"/>
            <a:chExt cx="5550520" cy="551815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BF1C295-6D44-80E9-1E2F-670811673E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85869" y="1146429"/>
              <a:ext cx="5258130" cy="525813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5EFCA76-D1BA-D6A0-8146-4A5323F51085}"/>
                </a:ext>
              </a:extLst>
            </p:cNvPr>
            <p:cNvSpPr txBox="1"/>
            <p:nvPr/>
          </p:nvSpPr>
          <p:spPr>
            <a:xfrm>
              <a:off x="4067097" y="6079804"/>
              <a:ext cx="5076903" cy="584775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latin typeface="Cambria" panose="02040503050406030204" pitchFamily="18" charset="0"/>
                </a:rPr>
                <a:t>Min. Hammer Count to Induce Read Disturbance Bitflips</a:t>
              </a:r>
              <a:br>
                <a:rPr lang="en-US" sz="1600" dirty="0">
                  <a:latin typeface="Cambria" panose="02040503050406030204" pitchFamily="18" charset="0"/>
                </a:rPr>
              </a:br>
              <a:r>
                <a:rPr lang="en-US" sz="1600" dirty="0" err="1">
                  <a:latin typeface="Cambria" panose="02040503050406030204" pitchFamily="18" charset="0"/>
                </a:rPr>
                <a:t>HC</a:t>
              </a:r>
              <a:r>
                <a:rPr lang="en-US" sz="1600" baseline="-25000" dirty="0" err="1">
                  <a:latin typeface="Cambria" panose="02040503050406030204" pitchFamily="18" charset="0"/>
                </a:rPr>
                <a:t>first</a:t>
              </a:r>
              <a:r>
                <a:rPr lang="en-US" sz="1600" dirty="0">
                  <a:latin typeface="Cambria" panose="02040503050406030204" pitchFamily="18" charset="0"/>
                </a:rPr>
                <a:t> (before aging) 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E7E8B39-4729-897A-AC0F-071F87386530}"/>
                </a:ext>
              </a:extLst>
            </p:cNvPr>
            <p:cNvSpPr txBox="1"/>
            <p:nvPr/>
          </p:nvSpPr>
          <p:spPr>
            <a:xfrm rot="16200000">
              <a:off x="1347416" y="3392493"/>
              <a:ext cx="5076903" cy="584775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latin typeface="Cambria" panose="02040503050406030204" pitchFamily="18" charset="0"/>
                </a:rPr>
                <a:t>Min. Hammer Count to Induce Read Disturbance Bitflips</a:t>
              </a:r>
              <a:br>
                <a:rPr lang="en-US" sz="1600" dirty="0">
                  <a:latin typeface="Cambria" panose="02040503050406030204" pitchFamily="18" charset="0"/>
                </a:rPr>
              </a:br>
              <a:r>
                <a:rPr lang="en-US" sz="1600" dirty="0" err="1">
                  <a:latin typeface="Cambria" panose="02040503050406030204" pitchFamily="18" charset="0"/>
                </a:rPr>
                <a:t>HC</a:t>
              </a:r>
              <a:r>
                <a:rPr lang="en-US" sz="1600" baseline="-25000" dirty="0" err="1">
                  <a:latin typeface="Cambria" panose="02040503050406030204" pitchFamily="18" charset="0"/>
                </a:rPr>
                <a:t>first</a:t>
              </a:r>
              <a:r>
                <a:rPr lang="en-US" sz="1600" dirty="0">
                  <a:latin typeface="Cambria" panose="02040503050406030204" pitchFamily="18" charset="0"/>
                </a:rPr>
                <a:t> (after aging) </a:t>
              </a:r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FA62F9-6295-433B-A97A-2C631C50EA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10" name="Triangle 9">
            <a:extLst>
              <a:ext uri="{FF2B5EF4-FFF2-40B4-BE49-F238E27FC236}">
                <a16:creationId xmlns:a16="http://schemas.microsoft.com/office/drawing/2014/main" id="{638347CF-5DD7-9B0B-78FA-81D2D9431CF0}"/>
              </a:ext>
            </a:extLst>
          </p:cNvPr>
          <p:cNvSpPr/>
          <p:nvPr/>
        </p:nvSpPr>
        <p:spPr>
          <a:xfrm>
            <a:off x="4743451" y="1297307"/>
            <a:ext cx="4257674" cy="4274817"/>
          </a:xfrm>
          <a:prstGeom prst="triangle">
            <a:avLst>
              <a:gd name="adj" fmla="val 100000"/>
            </a:avLst>
          </a:prstGeom>
          <a:solidFill>
            <a:srgbClr val="CA3656">
              <a:alpha val="15294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18159084-5452-CAFA-E1DA-899DBCF28C0F}"/>
              </a:ext>
            </a:extLst>
          </p:cNvPr>
          <p:cNvSpPr/>
          <p:nvPr/>
        </p:nvSpPr>
        <p:spPr>
          <a:xfrm>
            <a:off x="2300288" y="3429000"/>
            <a:ext cx="1042987" cy="300038"/>
          </a:xfrm>
          <a:prstGeom prst="rightArrow">
            <a:avLst/>
          </a:prstGeom>
          <a:solidFill>
            <a:srgbClr val="CA365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6FD6D48-0D5A-A2FC-E3C9-CEB7E0E10236}"/>
              </a:ext>
            </a:extLst>
          </p:cNvPr>
          <p:cNvSpPr txBox="1"/>
          <p:nvPr/>
        </p:nvSpPr>
        <p:spPr>
          <a:xfrm>
            <a:off x="142874" y="4343400"/>
            <a:ext cx="3307731" cy="1815882"/>
          </a:xfrm>
          <a:prstGeom prst="rect">
            <a:avLst/>
          </a:prstGeom>
          <a:solidFill>
            <a:srgbClr val="CA3656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Cambria" panose="02040503050406030204" pitchFamily="18" charset="0"/>
              </a:rPr>
              <a:t>Aging</a:t>
            </a:r>
            <a:r>
              <a:rPr lang="en-US" sz="2800" dirty="0">
                <a:solidFill>
                  <a:schemeClr val="bg1"/>
                </a:solidFill>
                <a:latin typeface="Cambria" panose="02040503050406030204" pitchFamily="18" charset="0"/>
              </a:rPr>
              <a:t> can lead to read disturbance bitflips </a:t>
            </a:r>
            <a:br>
              <a:rPr lang="en-US" sz="2800" dirty="0">
                <a:solidFill>
                  <a:schemeClr val="bg1"/>
                </a:solidFill>
                <a:latin typeface="Cambria" panose="02040503050406030204" pitchFamily="18" charset="0"/>
              </a:rPr>
            </a:br>
            <a:r>
              <a:rPr lang="en-US" sz="2800" dirty="0">
                <a:solidFill>
                  <a:schemeClr val="bg1"/>
                </a:solidFill>
                <a:latin typeface="Cambria" panose="02040503050406030204" pitchFamily="18" charset="0"/>
              </a:rPr>
              <a:t>at </a:t>
            </a:r>
            <a:r>
              <a:rPr lang="en-US" sz="2800" b="1" dirty="0">
                <a:solidFill>
                  <a:schemeClr val="bg1"/>
                </a:solidFill>
                <a:latin typeface="Cambria" panose="02040503050406030204" pitchFamily="18" charset="0"/>
              </a:rPr>
              <a:t>fewer</a:t>
            </a:r>
            <a:r>
              <a:rPr lang="en-US" sz="2800" dirty="0">
                <a:solidFill>
                  <a:schemeClr val="bg1"/>
                </a:solidFill>
                <a:latin typeface="Cambria" panose="02040503050406030204" pitchFamily="18" charset="0"/>
              </a:rPr>
              <a:t> hammers</a:t>
            </a:r>
          </a:p>
        </p:txBody>
      </p:sp>
    </p:spTree>
    <p:extLst>
      <p:ext uri="{BB962C8B-B14F-4D97-AF65-F5344CB8AC3E}">
        <p14:creationId xmlns:p14="http://schemas.microsoft.com/office/powerpoint/2010/main" val="1706691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0" grpId="0" animBg="1"/>
      <p:bldP spid="11" grpId="0" animBg="1"/>
      <p:bldP spid="12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E4DC4-F332-078B-7A9F-E840E9FED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RowPress</a:t>
            </a:r>
            <a:r>
              <a:rPr lang="en-US" dirty="0"/>
              <a:t> </a:t>
            </a:r>
            <a:r>
              <a:rPr lang="en-US" sz="3000" b="1" dirty="0"/>
              <a:t>[ISCA 2023]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B6AF9C-5598-50C3-183B-4DB1B26C23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80728"/>
            <a:ext cx="8610600" cy="5153025"/>
          </a:xfrm>
        </p:spPr>
        <p:txBody>
          <a:bodyPr/>
          <a:lstStyle/>
          <a:p>
            <a:r>
              <a:rPr lang="en-US" sz="1800" b="0" i="0" dirty="0" err="1">
                <a:solidFill>
                  <a:srgbClr val="000000"/>
                </a:solidFill>
                <a:effectLst/>
              </a:rPr>
              <a:t>Haocong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 Luo, </a:t>
            </a:r>
            <a:r>
              <a:rPr lang="en-US" sz="1800" b="0" i="0" dirty="0" err="1">
                <a:solidFill>
                  <a:srgbClr val="000000"/>
                </a:solidFill>
                <a:effectLst/>
              </a:rPr>
              <a:t>Ataberk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effectLst/>
              </a:rPr>
              <a:t>Olgun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, </a:t>
            </a:r>
            <a:r>
              <a:rPr lang="en-US" sz="1800" b="0" i="0" dirty="0" err="1">
                <a:solidFill>
                  <a:srgbClr val="000000"/>
                </a:solidFill>
                <a:effectLst/>
              </a:rPr>
              <a:t>Giray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effectLst/>
              </a:rPr>
              <a:t>Yaglikci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, Yahya Can </a:t>
            </a:r>
            <a:r>
              <a:rPr lang="en-US" sz="1800" b="0" i="0" dirty="0" err="1">
                <a:solidFill>
                  <a:srgbClr val="000000"/>
                </a:solidFill>
                <a:effectLst/>
              </a:rPr>
              <a:t>Tugrul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, Steve </a:t>
            </a:r>
            <a:r>
              <a:rPr lang="en-US" sz="1800" b="0" i="0" dirty="0" err="1">
                <a:solidFill>
                  <a:srgbClr val="000000"/>
                </a:solidFill>
                <a:effectLst/>
              </a:rPr>
              <a:t>Rhyner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, M. Banu </a:t>
            </a:r>
            <a:r>
              <a:rPr lang="en-US" sz="1800" b="0" i="0" dirty="0" err="1">
                <a:solidFill>
                  <a:srgbClr val="000000"/>
                </a:solidFill>
                <a:effectLst/>
              </a:rPr>
              <a:t>Cavlak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, Joel </a:t>
            </a:r>
            <a:r>
              <a:rPr lang="en-US" sz="1800" b="0" i="0" dirty="0" err="1">
                <a:solidFill>
                  <a:srgbClr val="000000"/>
                </a:solidFill>
                <a:effectLst/>
              </a:rPr>
              <a:t>Lindegger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, Mohammad </a:t>
            </a:r>
            <a:r>
              <a:rPr lang="en-US" sz="1800" b="0" i="0" dirty="0" err="1">
                <a:solidFill>
                  <a:srgbClr val="000000"/>
                </a:solidFill>
                <a:effectLst/>
              </a:rPr>
              <a:t>Sadrosadati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, and Onur Mutlu,</a:t>
            </a:r>
            <a:br>
              <a:rPr lang="en-US" sz="1800" b="0" i="0" dirty="0">
                <a:solidFill>
                  <a:srgbClr val="000000"/>
                </a:solidFill>
                <a:effectLst/>
              </a:rPr>
            </a:br>
            <a:r>
              <a:rPr lang="en-US" sz="1800" b="1" i="0" dirty="0">
                <a:solidFill>
                  <a:srgbClr val="0000FF"/>
                </a:solidFill>
                <a:effectLst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"RowPress: Amplifying Read Disturbance in Modern DRAM Chips"</a:t>
            </a:r>
            <a:br>
              <a:rPr lang="en-US" sz="1800" b="0" i="0" dirty="0">
                <a:solidFill>
                  <a:srgbClr val="000000"/>
                </a:solidFill>
                <a:effectLst/>
              </a:rPr>
            </a:br>
            <a:r>
              <a:rPr lang="en-US" sz="1800" b="0" i="1" dirty="0">
                <a:solidFill>
                  <a:srgbClr val="000000"/>
                </a:solidFill>
                <a:effectLst/>
              </a:rPr>
              <a:t>Proceedings of the </a:t>
            </a:r>
            <a:r>
              <a:rPr lang="en-US" sz="1800" b="0" i="1" dirty="0">
                <a:solidFill>
                  <a:srgbClr val="000000"/>
                </a:solidFill>
                <a:effectLst/>
                <a:hlinkClick r:id="rId3"/>
              </a:rPr>
              <a:t>50th International Symposium on Computer Architecture</a:t>
            </a:r>
            <a:r>
              <a:rPr lang="en-US" sz="1800" b="0" i="1" dirty="0">
                <a:solidFill>
                  <a:srgbClr val="000000"/>
                </a:solidFill>
                <a:effectLst/>
              </a:rPr>
              <a:t> (</a:t>
            </a:r>
            <a:r>
              <a:rPr lang="en-US" sz="1800" b="1" i="1" dirty="0">
                <a:solidFill>
                  <a:srgbClr val="000000"/>
                </a:solidFill>
                <a:effectLst/>
              </a:rPr>
              <a:t>ISCA</a:t>
            </a:r>
            <a:r>
              <a:rPr lang="en-US" sz="1800" b="0" i="1" dirty="0">
                <a:solidFill>
                  <a:srgbClr val="000000"/>
                </a:solidFill>
                <a:effectLst/>
              </a:rPr>
              <a:t>)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, Orlando, FL, USA, June 2023.</a:t>
            </a:r>
            <a:br>
              <a:rPr lang="en-US" sz="1800" b="0" i="0" dirty="0">
                <a:solidFill>
                  <a:srgbClr val="000000"/>
                </a:solidFill>
                <a:effectLst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</a:rPr>
              <a:t>[</a:t>
            </a:r>
            <a:r>
              <a:rPr lang="en-US" sz="1800" b="0" i="0" dirty="0">
                <a:solidFill>
                  <a:srgbClr val="000000"/>
                </a:solidFill>
                <a:effectLst/>
                <a:hlinkClick r:id="rId4"/>
              </a:rPr>
              <a:t>Slides (pptx)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 </a:t>
            </a:r>
            <a:r>
              <a:rPr lang="en-US" sz="1800" b="0" i="0" dirty="0">
                <a:solidFill>
                  <a:srgbClr val="000000"/>
                </a:solidFill>
                <a:effectLst/>
                <a:hlinkClick r:id="rId5"/>
              </a:rPr>
              <a:t>(pdf)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]</a:t>
            </a:r>
            <a:br>
              <a:rPr lang="en-US" sz="1800" b="0" i="0" dirty="0">
                <a:solidFill>
                  <a:srgbClr val="000000"/>
                </a:solidFill>
                <a:effectLst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</a:rPr>
              <a:t>[</a:t>
            </a:r>
            <a:r>
              <a:rPr lang="en-US" sz="1800" b="0" i="0" dirty="0">
                <a:solidFill>
                  <a:srgbClr val="000000"/>
                </a:solidFill>
                <a:effectLst/>
                <a:hlinkClick r:id="rId6"/>
              </a:rPr>
              <a:t>Lightning Talk Slides (pptx)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 </a:t>
            </a:r>
            <a:r>
              <a:rPr lang="en-US" sz="1800" b="0" i="0" dirty="0">
                <a:solidFill>
                  <a:srgbClr val="000000"/>
                </a:solidFill>
                <a:effectLst/>
                <a:hlinkClick r:id="rId7"/>
              </a:rPr>
              <a:t>(pdf)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]</a:t>
            </a:r>
            <a:br>
              <a:rPr lang="en-US" sz="1800" b="0" i="0" dirty="0">
                <a:solidFill>
                  <a:srgbClr val="000000"/>
                </a:solidFill>
                <a:effectLst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</a:rPr>
              <a:t>[</a:t>
            </a:r>
            <a:r>
              <a:rPr lang="en-US" sz="1800" b="0" i="0" dirty="0">
                <a:solidFill>
                  <a:srgbClr val="000000"/>
                </a:solidFill>
                <a:effectLst/>
                <a:hlinkClick r:id="rId8"/>
              </a:rPr>
              <a:t>Lightning Talk Video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 (3 minutes)]</a:t>
            </a:r>
            <a:br>
              <a:rPr lang="en-US" sz="1800" b="0" i="0" dirty="0">
                <a:solidFill>
                  <a:srgbClr val="000000"/>
                </a:solidFill>
                <a:effectLst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</a:rPr>
              <a:t>[</a:t>
            </a:r>
            <a:r>
              <a:rPr lang="en-US" sz="1800" b="0" i="0" dirty="0">
                <a:solidFill>
                  <a:srgbClr val="000000"/>
                </a:solidFill>
                <a:effectLst/>
                <a:hlinkClick r:id="rId9"/>
              </a:rPr>
              <a:t>RowPress Source Code and Datasets (Officially Artifact Evaluated with All Badges)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]</a:t>
            </a:r>
            <a:br>
              <a:rPr lang="en-US" sz="1800" b="0" i="0" dirty="0">
                <a:solidFill>
                  <a:srgbClr val="000000"/>
                </a:solidFill>
                <a:effectLst/>
              </a:rPr>
            </a:br>
            <a:r>
              <a:rPr lang="en-US" sz="1800" b="1" i="1" dirty="0">
                <a:solidFill>
                  <a:srgbClr val="FF0000"/>
                </a:solidFill>
                <a:effectLst/>
              </a:rPr>
              <a:t>Officially artifact evaluated as available, reusable and reproducible.</a:t>
            </a:r>
            <a:br>
              <a:rPr lang="en-US" sz="1800" b="0" i="0" dirty="0">
                <a:solidFill>
                  <a:srgbClr val="FF0000"/>
                </a:solidFill>
                <a:effectLst/>
              </a:rPr>
            </a:br>
            <a:r>
              <a:rPr lang="en-US" sz="1800" b="1" i="1" dirty="0">
                <a:solidFill>
                  <a:srgbClr val="FF0000"/>
                </a:solidFill>
                <a:effectLst/>
              </a:rPr>
              <a:t>Best artifact award at ISCA 2023.</a:t>
            </a:r>
            <a:endParaRPr lang="en-US" sz="1800" b="0" i="0" dirty="0">
              <a:solidFill>
                <a:srgbClr val="FF0000"/>
              </a:solidFill>
              <a:effectLst/>
            </a:endParaRPr>
          </a:p>
          <a:p>
            <a:pPr marL="0" indent="0">
              <a:buNone/>
            </a:pPr>
            <a:br>
              <a:rPr lang="en-US" sz="1800" dirty="0"/>
            </a:br>
            <a:endParaRPr lang="en-US" sz="1800" b="1" dirty="0">
              <a:solidFill>
                <a:srgbClr val="0432F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6693CA-E872-8F99-BF9D-9AC9DEA4D0A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384" y="4318640"/>
            <a:ext cx="9036618" cy="21391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00B822-B653-4393-EB2C-9F79EBE83C1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29163" y="3524349"/>
            <a:ext cx="2410037" cy="787593"/>
          </a:xfrm>
          <a:prstGeom prst="rect">
            <a:avLst/>
          </a:prstGeom>
        </p:spPr>
      </p:pic>
      <p:sp>
        <p:nvSpPr>
          <p:cNvPr id="7" name="Slide Number Placeholder 11">
            <a:extLst>
              <a:ext uri="{FF2B5EF4-FFF2-40B4-BE49-F238E27FC236}">
                <a16:creationId xmlns:a16="http://schemas.microsoft.com/office/drawing/2014/main" id="{DE18E203-1132-917B-CAC6-3497117EE4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mtClean="0"/>
              <a:pPr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258392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700" b="1" dirty="0" err="1"/>
              <a:t>RowPress</a:t>
            </a:r>
            <a:r>
              <a:rPr lang="en-US" sz="2700" b="1" dirty="0"/>
              <a:t> A New DRAM Read Disturbance Phenomenon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35306FD8-0AC6-61B7-831C-B473177C1E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545E099-5068-F448-A0AC-2CF624D53B84}"/>
              </a:ext>
            </a:extLst>
          </p:cNvPr>
          <p:cNvSpPr txBox="1">
            <a:spLocks/>
          </p:cNvSpPr>
          <p:nvPr/>
        </p:nvSpPr>
        <p:spPr>
          <a:xfrm>
            <a:off x="75991" y="813916"/>
            <a:ext cx="8987622" cy="558688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mbria" panose="02040503050406030204" pitchFamily="18" charset="0"/>
              <a:buChar char="-"/>
              <a:defRPr sz="28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  <a:spcAft>
                <a:spcPts val="400"/>
              </a:spcAft>
            </a:pPr>
            <a:endParaRPr lang="en-US" sz="240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A085F27-A4ED-C14E-AD95-8BF59A083EB0}"/>
              </a:ext>
            </a:extLst>
          </p:cNvPr>
          <p:cNvSpPr/>
          <p:nvPr/>
        </p:nvSpPr>
        <p:spPr>
          <a:xfrm>
            <a:off x="579892" y="1086419"/>
            <a:ext cx="7984215" cy="4217949"/>
          </a:xfrm>
          <a:prstGeom prst="roundRect">
            <a:avLst>
              <a:gd name="adj" fmla="val 9311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05B6157-A106-4B44-80E1-EDD303BA10FF}"/>
              </a:ext>
            </a:extLst>
          </p:cNvPr>
          <p:cNvCxnSpPr>
            <a:cxnSpLocks/>
          </p:cNvCxnSpPr>
          <p:nvPr/>
        </p:nvCxnSpPr>
        <p:spPr>
          <a:xfrm>
            <a:off x="1024997" y="2014390"/>
            <a:ext cx="7101840" cy="0"/>
          </a:xfrm>
          <a:prstGeom prst="line">
            <a:avLst/>
          </a:prstGeom>
          <a:ln w="82550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7A7FA5B-B3FC-2849-8E6D-CC87AF1FB831}"/>
              </a:ext>
            </a:extLst>
          </p:cNvPr>
          <p:cNvCxnSpPr>
            <a:cxnSpLocks/>
          </p:cNvCxnSpPr>
          <p:nvPr/>
        </p:nvCxnSpPr>
        <p:spPr>
          <a:xfrm>
            <a:off x="1024997" y="2700190"/>
            <a:ext cx="7101840" cy="0"/>
          </a:xfrm>
          <a:prstGeom prst="line">
            <a:avLst/>
          </a:prstGeom>
          <a:ln w="82550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CA874E0-B63D-EB41-93F1-F757F837BC90}"/>
              </a:ext>
            </a:extLst>
          </p:cNvPr>
          <p:cNvCxnSpPr>
            <a:cxnSpLocks/>
          </p:cNvCxnSpPr>
          <p:nvPr/>
        </p:nvCxnSpPr>
        <p:spPr>
          <a:xfrm>
            <a:off x="1024997" y="3382198"/>
            <a:ext cx="7101840" cy="0"/>
          </a:xfrm>
          <a:prstGeom prst="line">
            <a:avLst/>
          </a:prstGeom>
          <a:ln w="82550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62DCADF-F6BB-2744-8F77-C4CA8D44C2E8}"/>
              </a:ext>
            </a:extLst>
          </p:cNvPr>
          <p:cNvCxnSpPr>
            <a:cxnSpLocks/>
          </p:cNvCxnSpPr>
          <p:nvPr/>
        </p:nvCxnSpPr>
        <p:spPr>
          <a:xfrm>
            <a:off x="1024997" y="4056550"/>
            <a:ext cx="7101840" cy="0"/>
          </a:xfrm>
          <a:prstGeom prst="line">
            <a:avLst/>
          </a:prstGeom>
          <a:ln w="82550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2729E55-0D25-E64C-A8F5-6A9F1F824F9B}"/>
              </a:ext>
            </a:extLst>
          </p:cNvPr>
          <p:cNvCxnSpPr>
            <a:cxnSpLocks/>
          </p:cNvCxnSpPr>
          <p:nvPr/>
        </p:nvCxnSpPr>
        <p:spPr>
          <a:xfrm>
            <a:off x="1024997" y="4697099"/>
            <a:ext cx="7101840" cy="0"/>
          </a:xfrm>
          <a:prstGeom prst="line">
            <a:avLst/>
          </a:prstGeom>
          <a:ln w="82550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324ED067-4255-A64A-A059-8A5B04DE4C1C}"/>
              </a:ext>
            </a:extLst>
          </p:cNvPr>
          <p:cNvSpPr/>
          <p:nvPr/>
        </p:nvSpPr>
        <p:spPr>
          <a:xfrm>
            <a:off x="1436477" y="1681006"/>
            <a:ext cx="6278880" cy="649632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ambria" panose="02040503050406030204" pitchFamily="18" charset="0"/>
              </a:rPr>
              <a:t>Row 0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15884F7-A7E6-BC4D-9216-A6F9802D95B8}"/>
              </a:ext>
            </a:extLst>
          </p:cNvPr>
          <p:cNvSpPr/>
          <p:nvPr/>
        </p:nvSpPr>
        <p:spPr>
          <a:xfrm>
            <a:off x="1436477" y="4389357"/>
            <a:ext cx="6278880" cy="6496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6936DDF-CF00-4EFC-8FAF-61206FCCE107}"/>
              </a:ext>
            </a:extLst>
          </p:cNvPr>
          <p:cNvSpPr/>
          <p:nvPr/>
        </p:nvSpPr>
        <p:spPr>
          <a:xfrm>
            <a:off x="1436477" y="2355318"/>
            <a:ext cx="6278880" cy="649632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ambria" panose="02040503050406030204" pitchFamily="18" charset="0"/>
              </a:rPr>
              <a:t>Row 1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D9D894C-ECF9-4880-9448-3E2DA01CB7C9}"/>
              </a:ext>
            </a:extLst>
          </p:cNvPr>
          <p:cNvSpPr/>
          <p:nvPr/>
        </p:nvSpPr>
        <p:spPr>
          <a:xfrm>
            <a:off x="1436477" y="3021066"/>
            <a:ext cx="6278880" cy="649632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ambria" panose="02040503050406030204" pitchFamily="18" charset="0"/>
              </a:rPr>
              <a:t>Row 2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9A5C373-5E24-4FD4-B603-BB64ED344647}"/>
              </a:ext>
            </a:extLst>
          </p:cNvPr>
          <p:cNvSpPr/>
          <p:nvPr/>
        </p:nvSpPr>
        <p:spPr>
          <a:xfrm>
            <a:off x="1436477" y="3694365"/>
            <a:ext cx="6278880" cy="649632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ambria" panose="02040503050406030204" pitchFamily="18" charset="0"/>
              </a:rPr>
              <a:t>Row 3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09E57F1-27F1-447A-B3F5-49B7E8DEADBE}"/>
              </a:ext>
            </a:extLst>
          </p:cNvPr>
          <p:cNvSpPr/>
          <p:nvPr/>
        </p:nvSpPr>
        <p:spPr>
          <a:xfrm>
            <a:off x="1436477" y="4372283"/>
            <a:ext cx="6278880" cy="649632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800">
                <a:solidFill>
                  <a:prstClr val="black"/>
                </a:solidFill>
                <a:latin typeface="Cambria" panose="02040503050406030204" pitchFamily="18" charset="0"/>
              </a:rPr>
              <a:t>Row 4</a:t>
            </a:r>
          </a:p>
        </p:txBody>
      </p:sp>
      <p:sp>
        <p:nvSpPr>
          <p:cNvPr id="56" name="Content Placeholder 2">
            <a:extLst>
              <a:ext uri="{FF2B5EF4-FFF2-40B4-BE49-F238E27FC236}">
                <a16:creationId xmlns:a16="http://schemas.microsoft.com/office/drawing/2014/main" id="{C78EA9EB-F44F-45A3-9113-B89C878AFBFE}"/>
              </a:ext>
            </a:extLst>
          </p:cNvPr>
          <p:cNvSpPr txBox="1">
            <a:spLocks/>
          </p:cNvSpPr>
          <p:nvPr/>
        </p:nvSpPr>
        <p:spPr>
          <a:xfrm>
            <a:off x="75991" y="5375594"/>
            <a:ext cx="8987622" cy="105859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mbria" panose="02040503050406030204" pitchFamily="18" charset="0"/>
              <a:buChar char="-"/>
              <a:defRPr sz="28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500" dirty="0"/>
              <a:t>Keeping a DRAM row </a:t>
            </a:r>
            <a:r>
              <a:rPr lang="en-US" sz="2500" b="1" dirty="0">
                <a:solidFill>
                  <a:srgbClr val="538234"/>
                </a:solidFill>
              </a:rPr>
              <a:t>open </a:t>
            </a:r>
            <a:r>
              <a:rPr lang="en-US" sz="2500" dirty="0">
                <a:solidFill>
                  <a:srgbClr val="538234"/>
                </a:solidFill>
              </a:rPr>
              <a:t>(activated)</a:t>
            </a:r>
            <a:endParaRPr lang="en-US" sz="2500" dirty="0">
              <a:solidFill>
                <a:srgbClr val="C00000"/>
              </a:solidFill>
            </a:endParaRPr>
          </a:p>
          <a:p>
            <a:pPr marL="0" indent="0" algn="ctr">
              <a:buNone/>
            </a:pPr>
            <a:r>
              <a:rPr lang="en-US" sz="2500" dirty="0"/>
              <a:t>causes </a:t>
            </a:r>
            <a:r>
              <a:rPr lang="en-US" sz="2500" b="1" dirty="0" err="1">
                <a:solidFill>
                  <a:schemeClr val="accent5">
                    <a:lumMod val="75000"/>
                  </a:schemeClr>
                </a:solidFill>
              </a:rPr>
              <a:t>RowPress</a:t>
            </a:r>
            <a:r>
              <a:rPr lang="en-US" sz="2500" b="1" dirty="0">
                <a:solidFill>
                  <a:schemeClr val="accent5">
                    <a:lumMod val="75000"/>
                  </a:schemeClr>
                </a:solidFill>
              </a:rPr>
              <a:t> bitflips</a:t>
            </a:r>
            <a:r>
              <a:rPr lang="en-US" sz="25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2500" dirty="0"/>
              <a:t>in nearby cells</a:t>
            </a:r>
            <a:endParaRPr lang="en-US" sz="2500" b="1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C9C0E07-D94C-48B6-BEB6-DB89E650DAA9}"/>
              </a:ext>
            </a:extLst>
          </p:cNvPr>
          <p:cNvGrpSpPr/>
          <p:nvPr/>
        </p:nvGrpSpPr>
        <p:grpSpPr>
          <a:xfrm>
            <a:off x="1428644" y="2353340"/>
            <a:ext cx="6286713" cy="1990657"/>
            <a:chOff x="1428644" y="1937227"/>
            <a:chExt cx="6286713" cy="1990657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4FE156D8-70F5-4C67-B453-2AF3A52022A5}"/>
                </a:ext>
              </a:extLst>
            </p:cNvPr>
            <p:cNvSpPr/>
            <p:nvPr/>
          </p:nvSpPr>
          <p:spPr>
            <a:xfrm>
              <a:off x="1436477" y="2604952"/>
              <a:ext cx="6278880" cy="649632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  <a:latin typeface="Cambria" panose="02040503050406030204" pitchFamily="18" charset="0"/>
                </a:rPr>
                <a:t>Row 2</a:t>
              </a:r>
            </a:p>
          </p:txBody>
        </p:sp>
        <p:sp>
          <p:nvSpPr>
            <p:cNvPr id="57" name="Content Placeholder 2">
              <a:extLst>
                <a:ext uri="{FF2B5EF4-FFF2-40B4-BE49-F238E27FC236}">
                  <a16:creationId xmlns:a16="http://schemas.microsoft.com/office/drawing/2014/main" id="{93F19E91-E237-4B80-9D4F-D248EBC468B2}"/>
                </a:ext>
              </a:extLst>
            </p:cNvPr>
            <p:cNvSpPr txBox="1">
              <a:spLocks/>
            </p:cNvSpPr>
            <p:nvPr/>
          </p:nvSpPr>
          <p:spPr>
            <a:xfrm>
              <a:off x="1428644" y="2637180"/>
              <a:ext cx="1390654" cy="591494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Cambria" panose="02040503050406030204" pitchFamily="18" charset="0"/>
                <a:buChar char="-"/>
                <a:defRPr sz="28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3200" b="1" i="1">
                  <a:solidFill>
                    <a:srgbClr val="FF0000"/>
                  </a:solidFill>
                </a:rPr>
                <a:t>open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176E8814-72AD-4261-A762-E4EEB1025B22}"/>
                </a:ext>
              </a:extLst>
            </p:cNvPr>
            <p:cNvSpPr/>
            <p:nvPr/>
          </p:nvSpPr>
          <p:spPr>
            <a:xfrm>
              <a:off x="1436477" y="1937227"/>
              <a:ext cx="6278880" cy="6496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  <a:latin typeface="Cambria" panose="02040503050406030204" pitchFamily="18" charset="0"/>
                </a:rPr>
                <a:t>Row 1</a:t>
              </a: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5865DC31-76F5-4815-8DFB-122C37217C8F}"/>
                </a:ext>
              </a:extLst>
            </p:cNvPr>
            <p:cNvSpPr/>
            <p:nvPr/>
          </p:nvSpPr>
          <p:spPr>
            <a:xfrm>
              <a:off x="1436477" y="3278252"/>
              <a:ext cx="6278880" cy="6496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  <a:latin typeface="Cambria" panose="02040503050406030204" pitchFamily="18" charset="0"/>
                </a:rPr>
                <a:t>Row 3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51F05092-E1D6-44BB-A59E-1BDA8528CE69}"/>
              </a:ext>
            </a:extLst>
          </p:cNvPr>
          <p:cNvGrpSpPr/>
          <p:nvPr/>
        </p:nvGrpSpPr>
        <p:grpSpPr>
          <a:xfrm>
            <a:off x="1428644" y="3020077"/>
            <a:ext cx="6286713" cy="649632"/>
            <a:chOff x="1428644" y="2603964"/>
            <a:chExt cx="6286713" cy="649632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E8896486-F152-49E7-B46F-6349E0B93A80}"/>
                </a:ext>
              </a:extLst>
            </p:cNvPr>
            <p:cNvSpPr/>
            <p:nvPr/>
          </p:nvSpPr>
          <p:spPr>
            <a:xfrm>
              <a:off x="1436477" y="2603964"/>
              <a:ext cx="6278880" cy="649632"/>
            </a:xfrm>
            <a:prstGeom prst="rect">
              <a:avLst/>
            </a:prstGeom>
            <a:solidFill>
              <a:srgbClr val="D8D9D8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  <a:latin typeface="Cambria" panose="02040503050406030204" pitchFamily="18" charset="0"/>
                </a:rPr>
                <a:t>Row 2</a:t>
              </a:r>
            </a:p>
          </p:txBody>
        </p:sp>
        <p:sp>
          <p:nvSpPr>
            <p:cNvPr id="62" name="Content Placeholder 2">
              <a:extLst>
                <a:ext uri="{FF2B5EF4-FFF2-40B4-BE49-F238E27FC236}">
                  <a16:creationId xmlns:a16="http://schemas.microsoft.com/office/drawing/2014/main" id="{360280D7-FF36-4E2C-8206-9D26C004139B}"/>
                </a:ext>
              </a:extLst>
            </p:cNvPr>
            <p:cNvSpPr txBox="1">
              <a:spLocks/>
            </p:cNvSpPr>
            <p:nvPr/>
          </p:nvSpPr>
          <p:spPr>
            <a:xfrm>
              <a:off x="1428644" y="2645717"/>
              <a:ext cx="1390654" cy="591494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Cambria" panose="02040503050406030204" pitchFamily="18" charset="0"/>
                <a:buChar char="-"/>
                <a:defRPr sz="28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3200" b="1" i="1">
                  <a:solidFill>
                    <a:srgbClr val="FF0000"/>
                  </a:solidFill>
                </a:rPr>
                <a:t>closed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A4607016-D3C8-4B92-BDB6-4E8EC9785BBD}"/>
              </a:ext>
            </a:extLst>
          </p:cNvPr>
          <p:cNvGrpSpPr/>
          <p:nvPr/>
        </p:nvGrpSpPr>
        <p:grpSpPr>
          <a:xfrm>
            <a:off x="1425311" y="2357657"/>
            <a:ext cx="6286713" cy="1990657"/>
            <a:chOff x="1428644" y="1937227"/>
            <a:chExt cx="6286713" cy="1990657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4827DD48-A518-432B-BBDC-DCAB727C9C21}"/>
                </a:ext>
              </a:extLst>
            </p:cNvPr>
            <p:cNvSpPr/>
            <p:nvPr/>
          </p:nvSpPr>
          <p:spPr>
            <a:xfrm>
              <a:off x="1436477" y="2604952"/>
              <a:ext cx="6278880" cy="649632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  <a:latin typeface="Cambria" panose="02040503050406030204" pitchFamily="18" charset="0"/>
                </a:rPr>
                <a:t>Row 2</a:t>
              </a:r>
            </a:p>
          </p:txBody>
        </p:sp>
        <p:sp>
          <p:nvSpPr>
            <p:cNvPr id="65" name="Content Placeholder 2">
              <a:extLst>
                <a:ext uri="{FF2B5EF4-FFF2-40B4-BE49-F238E27FC236}">
                  <a16:creationId xmlns:a16="http://schemas.microsoft.com/office/drawing/2014/main" id="{1B6CB13E-8A01-492F-A9D5-56CA01915C9A}"/>
                </a:ext>
              </a:extLst>
            </p:cNvPr>
            <p:cNvSpPr txBox="1">
              <a:spLocks/>
            </p:cNvSpPr>
            <p:nvPr/>
          </p:nvSpPr>
          <p:spPr>
            <a:xfrm>
              <a:off x="1428644" y="2637180"/>
              <a:ext cx="1390654" cy="591494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Cambria" panose="02040503050406030204" pitchFamily="18" charset="0"/>
                <a:buChar char="-"/>
                <a:defRPr sz="28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3200" b="1" i="1">
                  <a:solidFill>
                    <a:srgbClr val="FF0000"/>
                  </a:solidFill>
                </a:rPr>
                <a:t>open</a:t>
              </a: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040027B3-AD74-4F8A-AF75-21824B3047E3}"/>
                </a:ext>
              </a:extLst>
            </p:cNvPr>
            <p:cNvSpPr/>
            <p:nvPr/>
          </p:nvSpPr>
          <p:spPr>
            <a:xfrm>
              <a:off x="1436477" y="1937227"/>
              <a:ext cx="6278880" cy="649632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  <a:latin typeface="Cambria" panose="02040503050406030204" pitchFamily="18" charset="0"/>
                </a:rPr>
                <a:t>Row 1</a:t>
              </a: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88B15D70-3D3F-4C5B-BBCC-0C60E3F0760E}"/>
                </a:ext>
              </a:extLst>
            </p:cNvPr>
            <p:cNvSpPr/>
            <p:nvPr/>
          </p:nvSpPr>
          <p:spPr>
            <a:xfrm>
              <a:off x="1436477" y="3278252"/>
              <a:ext cx="6278880" cy="649632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  <a:latin typeface="Cambria" panose="02040503050406030204" pitchFamily="18" charset="0"/>
                </a:rPr>
                <a:t>Row 3</a:t>
              </a: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BF8A0D40-2A4A-4EFF-AB16-F74053223421}"/>
              </a:ext>
            </a:extLst>
          </p:cNvPr>
          <p:cNvGrpSpPr/>
          <p:nvPr/>
        </p:nvGrpSpPr>
        <p:grpSpPr>
          <a:xfrm>
            <a:off x="-7303181" y="3833980"/>
            <a:ext cx="6286713" cy="649632"/>
            <a:chOff x="1428644" y="2604952"/>
            <a:chExt cx="6286713" cy="649632"/>
          </a:xfrm>
        </p:grpSpPr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C69D592F-9EFC-413D-BBDA-6EE340E691F5}"/>
                </a:ext>
              </a:extLst>
            </p:cNvPr>
            <p:cNvSpPr/>
            <p:nvPr/>
          </p:nvSpPr>
          <p:spPr>
            <a:xfrm>
              <a:off x="1436477" y="2604952"/>
              <a:ext cx="6278880" cy="649632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  <a:latin typeface="Cambria" panose="02040503050406030204" pitchFamily="18" charset="0"/>
                </a:rPr>
                <a:t>Row 2</a:t>
              </a:r>
            </a:p>
          </p:txBody>
        </p:sp>
        <p:sp>
          <p:nvSpPr>
            <p:cNvPr id="80" name="Content Placeholder 2">
              <a:extLst>
                <a:ext uri="{FF2B5EF4-FFF2-40B4-BE49-F238E27FC236}">
                  <a16:creationId xmlns:a16="http://schemas.microsoft.com/office/drawing/2014/main" id="{180AB318-53C1-4180-83A9-568BE5736AD0}"/>
                </a:ext>
              </a:extLst>
            </p:cNvPr>
            <p:cNvSpPr txBox="1">
              <a:spLocks/>
            </p:cNvSpPr>
            <p:nvPr/>
          </p:nvSpPr>
          <p:spPr>
            <a:xfrm>
              <a:off x="1428644" y="2637180"/>
              <a:ext cx="1390654" cy="591494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Cambria" panose="02040503050406030204" pitchFamily="18" charset="0"/>
                <a:buChar char="-"/>
                <a:defRPr sz="28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3200" b="1" i="1">
                  <a:solidFill>
                    <a:srgbClr val="FF0000"/>
                  </a:solidFill>
                </a:rPr>
                <a:t>closed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8C00C2C-D80D-4BF3-A044-1E8F9765C6CA}"/>
              </a:ext>
            </a:extLst>
          </p:cNvPr>
          <p:cNvGrpSpPr/>
          <p:nvPr/>
        </p:nvGrpSpPr>
        <p:grpSpPr>
          <a:xfrm>
            <a:off x="5458418" y="2455287"/>
            <a:ext cx="2285690" cy="1794806"/>
            <a:chOff x="5458418" y="2039174"/>
            <a:chExt cx="2285690" cy="1794806"/>
          </a:xfrm>
        </p:grpSpPr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E75BF2EF-60F7-419B-8036-597209688DD0}"/>
                </a:ext>
              </a:extLst>
            </p:cNvPr>
            <p:cNvSpPr/>
            <p:nvPr/>
          </p:nvSpPr>
          <p:spPr>
            <a:xfrm>
              <a:off x="6016776" y="2039174"/>
              <a:ext cx="172733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400" b="1" i="1">
                  <a:solidFill>
                    <a:schemeClr val="accent2"/>
                  </a:solidFill>
                  <a:latin typeface="Cambria" panose="02040503050406030204" pitchFamily="18" charset="0"/>
                </a:rPr>
                <a:t>Victim Row</a:t>
              </a: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120CA236-6655-4C8A-8A9E-2547A1536D41}"/>
                </a:ext>
              </a:extLst>
            </p:cNvPr>
            <p:cNvSpPr/>
            <p:nvPr/>
          </p:nvSpPr>
          <p:spPr>
            <a:xfrm>
              <a:off x="6016776" y="3372315"/>
              <a:ext cx="172733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400" b="1" i="1">
                  <a:solidFill>
                    <a:schemeClr val="accent2"/>
                  </a:solidFill>
                  <a:latin typeface="Cambria" panose="02040503050406030204" pitchFamily="18" charset="0"/>
                </a:rPr>
                <a:t>Victim Row</a:t>
              </a:r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F8CE62B5-47F7-4D07-AA22-F6DECEC6E88A}"/>
                </a:ext>
              </a:extLst>
            </p:cNvPr>
            <p:cNvSpPr/>
            <p:nvPr/>
          </p:nvSpPr>
          <p:spPr>
            <a:xfrm>
              <a:off x="5458418" y="2685155"/>
              <a:ext cx="228569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400" b="1" i="1">
                  <a:solidFill>
                    <a:srgbClr val="C00000"/>
                  </a:solidFill>
                  <a:latin typeface="Cambria" panose="02040503050406030204" pitchFamily="18" charset="0"/>
                </a:rPr>
                <a:t>Aggressor Row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7B431FD1-5BE2-2C44-B9F7-09D6F43E9360}"/>
              </a:ext>
            </a:extLst>
          </p:cNvPr>
          <p:cNvGrpSpPr/>
          <p:nvPr/>
        </p:nvGrpSpPr>
        <p:grpSpPr>
          <a:xfrm>
            <a:off x="1436070" y="3024860"/>
            <a:ext cx="6271453" cy="649632"/>
            <a:chOff x="1428644" y="2604952"/>
            <a:chExt cx="6286713" cy="649632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AA1496F3-3EC1-9344-A3C2-C19ACAE2471F}"/>
                </a:ext>
              </a:extLst>
            </p:cNvPr>
            <p:cNvSpPr/>
            <p:nvPr/>
          </p:nvSpPr>
          <p:spPr>
            <a:xfrm>
              <a:off x="1434175" y="2604952"/>
              <a:ext cx="6281182" cy="649632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  <a:latin typeface="Cambria" panose="02040503050406030204" pitchFamily="18" charset="0"/>
                </a:rPr>
                <a:t>Row 2</a:t>
              </a:r>
            </a:p>
          </p:txBody>
        </p:sp>
        <p:sp>
          <p:nvSpPr>
            <p:cNvPr id="50" name="Content Placeholder 2">
              <a:extLst>
                <a:ext uri="{FF2B5EF4-FFF2-40B4-BE49-F238E27FC236}">
                  <a16:creationId xmlns:a16="http://schemas.microsoft.com/office/drawing/2014/main" id="{C3935D28-5E78-4343-902C-540DBB9F6F02}"/>
                </a:ext>
              </a:extLst>
            </p:cNvPr>
            <p:cNvSpPr txBox="1">
              <a:spLocks/>
            </p:cNvSpPr>
            <p:nvPr/>
          </p:nvSpPr>
          <p:spPr>
            <a:xfrm>
              <a:off x="1428644" y="2637180"/>
              <a:ext cx="1390654" cy="591494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Cambria" panose="02040503050406030204" pitchFamily="18" charset="0"/>
                <a:buChar char="-"/>
                <a:defRPr sz="28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3200" b="1" i="1">
                  <a:solidFill>
                    <a:srgbClr val="FF0000"/>
                  </a:solidFill>
                </a:rPr>
                <a:t>open</a:t>
              </a:r>
            </a:p>
          </p:txBody>
        </p:sp>
      </p:grpSp>
      <p:sp>
        <p:nvSpPr>
          <p:cNvPr id="54" name="Rectangle 53">
            <a:extLst>
              <a:ext uri="{FF2B5EF4-FFF2-40B4-BE49-F238E27FC236}">
                <a16:creationId xmlns:a16="http://schemas.microsoft.com/office/drawing/2014/main" id="{A82EC301-6147-C84F-8673-82CE40BC8335}"/>
              </a:ext>
            </a:extLst>
          </p:cNvPr>
          <p:cNvSpPr/>
          <p:nvPr/>
        </p:nvSpPr>
        <p:spPr>
          <a:xfrm>
            <a:off x="9260517" y="3545059"/>
            <a:ext cx="22856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i="1">
                <a:solidFill>
                  <a:srgbClr val="C00000"/>
                </a:solidFill>
                <a:latin typeface="Cambria" panose="02040503050406030204" pitchFamily="18" charset="0"/>
              </a:rPr>
              <a:t>Aggressor Row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8E6E4A5-0DF6-F848-BCDF-6D0D92E07801}"/>
              </a:ext>
            </a:extLst>
          </p:cNvPr>
          <p:cNvSpPr/>
          <p:nvPr/>
        </p:nvSpPr>
        <p:spPr>
          <a:xfrm>
            <a:off x="579893" y="1124731"/>
            <a:ext cx="798421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000" b="1">
                <a:latin typeface="Cambria" panose="02040503050406030204" pitchFamily="18" charset="0"/>
              </a:rPr>
              <a:t>DRAM Subarray</a:t>
            </a:r>
            <a:endParaRPr lang="en-US" sz="3000">
              <a:latin typeface="Cambria" panose="02040503050406030204" pitchFamily="18" charset="0"/>
            </a:endParaRPr>
          </a:p>
        </p:txBody>
      </p:sp>
      <p:sp>
        <p:nvSpPr>
          <p:cNvPr id="71" name="Multiply 70">
            <a:extLst>
              <a:ext uri="{FF2B5EF4-FFF2-40B4-BE49-F238E27FC236}">
                <a16:creationId xmlns:a16="http://schemas.microsoft.com/office/drawing/2014/main" id="{7620920D-1E50-5D4E-8E4D-40DBD607206F}"/>
              </a:ext>
            </a:extLst>
          </p:cNvPr>
          <p:cNvSpPr/>
          <p:nvPr/>
        </p:nvSpPr>
        <p:spPr>
          <a:xfrm>
            <a:off x="5472747" y="2335112"/>
            <a:ext cx="694249" cy="694249"/>
          </a:xfrm>
          <a:prstGeom prst="mathMultiply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72" name="Multiply 71">
            <a:extLst>
              <a:ext uri="{FF2B5EF4-FFF2-40B4-BE49-F238E27FC236}">
                <a16:creationId xmlns:a16="http://schemas.microsoft.com/office/drawing/2014/main" id="{C1C9C404-0CE3-8E42-871C-F215B43C0A09}"/>
              </a:ext>
            </a:extLst>
          </p:cNvPr>
          <p:cNvSpPr/>
          <p:nvPr/>
        </p:nvSpPr>
        <p:spPr>
          <a:xfrm>
            <a:off x="2915079" y="3663849"/>
            <a:ext cx="694249" cy="694249"/>
          </a:xfrm>
          <a:prstGeom prst="mathMultiply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25" name="Slide Number Placeholder 3">
            <a:extLst>
              <a:ext uri="{FF2B5EF4-FFF2-40B4-BE49-F238E27FC236}">
                <a16:creationId xmlns:a16="http://schemas.microsoft.com/office/drawing/2014/main" id="{69E19596-B23C-97D6-EBD9-63662CF54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mtClean="0"/>
              <a:pPr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3299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  <p:bldP spid="71" grpId="0" animBg="1"/>
      <p:bldP spid="72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A6093-3F1E-C74F-5B1B-302E3986C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Two Prime Examples of DRAM Read Disturbance: RowHammer and </a:t>
            </a:r>
            <a:r>
              <a:rPr lang="en-GB" dirty="0" err="1"/>
              <a:t>RowPress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5CB905-6582-01AE-7C91-BAC3E15126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sz="2800" dirty="0"/>
          </a:p>
          <a:p>
            <a:pPr marL="0" indent="0">
              <a:buNone/>
            </a:pPr>
            <a:r>
              <a:rPr lang="en-GB" sz="2800" dirty="0"/>
              <a:t>Instead of </a:t>
            </a:r>
            <a:r>
              <a:rPr lang="en-GB" sz="2800" dirty="0">
                <a:solidFill>
                  <a:srgbClr val="0070C0"/>
                </a:solidFill>
              </a:rPr>
              <a:t>using a high activation count,</a:t>
            </a:r>
            <a:br>
              <a:rPr lang="en-GB" sz="2800" dirty="0"/>
            </a:b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B3922B-D417-D551-C15D-E47F74EEA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76C2683-0D41-1E45-8714-724CB2570654}" type="slidenum">
              <a:rPr lang="en-US" smtClean="0"/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CH" sz="18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mbria" panose="02040503050406030204" pitchFamily="18" charset="0"/>
              <a:cs typeface="+mn-cs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6901973-0473-C18B-CF4A-990A21FF975D}"/>
              </a:ext>
            </a:extLst>
          </p:cNvPr>
          <p:cNvGrpSpPr/>
          <p:nvPr/>
        </p:nvGrpSpPr>
        <p:grpSpPr>
          <a:xfrm>
            <a:off x="142124" y="2670182"/>
            <a:ext cx="7859426" cy="861148"/>
            <a:chOff x="247143" y="2502176"/>
            <a:chExt cx="7859426" cy="861148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DE274FE-38CF-47AE-4C23-4EFCCBBCAA97}"/>
                </a:ext>
              </a:extLst>
            </p:cNvPr>
            <p:cNvSpPr txBox="1"/>
            <p:nvPr/>
          </p:nvSpPr>
          <p:spPr>
            <a:xfrm>
              <a:off x="247143" y="2532327"/>
              <a:ext cx="2285690" cy="83099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rPr>
                <a:t>RowHammer</a:t>
              </a:r>
              <a:endParaRPr kumimoji="0" lang="en-US" altLang="ja-JP" sz="2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endParaRPr>
            </a:p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rPr>
                <a:t>Aggressor</a:t>
              </a:r>
              <a:r>
                <a:rPr kumimoji="0" lang="ja-JP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mbria" panose="02040503050406030204" pitchFamily="18" charset="0"/>
                  <a:ea typeface="Roboto Black" panose="02000000000000000000" pitchFamily="2" charset="0"/>
                  <a:cs typeface="+mn-cs"/>
                </a:rPr>
                <a:t> </a:t>
              </a:r>
              <a:r>
                <a:rPr kumimoji="0" lang="en-US" altLang="ja-JP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rPr>
                <a:t>Row</a:t>
              </a:r>
              <a:endParaRPr kumimoji="0" lang="en-CH" sz="2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endParaRP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8C040E7-E23D-A779-729E-A7044F196715}"/>
                </a:ext>
              </a:extLst>
            </p:cNvPr>
            <p:cNvCxnSpPr>
              <a:cxnSpLocks/>
            </p:cNvCxnSpPr>
            <p:nvPr/>
          </p:nvCxnSpPr>
          <p:spPr>
            <a:xfrm>
              <a:off x="3235103" y="2671453"/>
              <a:ext cx="4871466" cy="0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0AA04F8-DF7C-BDA6-A226-7C6F454A1EE2}"/>
                </a:ext>
              </a:extLst>
            </p:cNvPr>
            <p:cNvSpPr txBox="1"/>
            <p:nvPr/>
          </p:nvSpPr>
          <p:spPr>
            <a:xfrm>
              <a:off x="2495449" y="2502176"/>
              <a:ext cx="68159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rPr>
                <a:t>Open</a:t>
              </a:r>
              <a:endParaRPr kumimoji="0" lang="en-CH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endParaRP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F1F3C85E-8D02-F27F-8B64-1B7E47E0380F}"/>
                </a:ext>
              </a:extLst>
            </p:cNvPr>
            <p:cNvCxnSpPr>
              <a:cxnSpLocks/>
            </p:cNvCxnSpPr>
            <p:nvPr/>
          </p:nvCxnSpPr>
          <p:spPr>
            <a:xfrm>
              <a:off x="3235103" y="3208112"/>
              <a:ext cx="4871466" cy="0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06B65A7-6C13-1999-4BE4-9724AB33E96F}"/>
                </a:ext>
              </a:extLst>
            </p:cNvPr>
            <p:cNvSpPr txBox="1"/>
            <p:nvPr/>
          </p:nvSpPr>
          <p:spPr>
            <a:xfrm>
              <a:off x="2489747" y="3005657"/>
              <a:ext cx="684803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rPr>
                <a:t>Close</a:t>
              </a:r>
              <a:endParaRPr kumimoji="0" lang="en-CH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endParaRP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AA994B20-3D66-0992-D6EB-7B99FF3CCA42}"/>
                </a:ext>
              </a:extLst>
            </p:cNvPr>
            <p:cNvGrpSpPr/>
            <p:nvPr/>
          </p:nvGrpSpPr>
          <p:grpSpPr>
            <a:xfrm>
              <a:off x="3235104" y="2671966"/>
              <a:ext cx="2213910" cy="536146"/>
              <a:chOff x="3626130" y="2598668"/>
              <a:chExt cx="2213910" cy="536146"/>
            </a:xfrm>
          </p:grpSpPr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917A9BA6-996D-2BDB-EB5B-3E2B4CF3D61B}"/>
                  </a:ext>
                </a:extLst>
              </p:cNvPr>
              <p:cNvGrpSpPr/>
              <p:nvPr/>
            </p:nvGrpSpPr>
            <p:grpSpPr>
              <a:xfrm>
                <a:off x="3626130" y="2598668"/>
                <a:ext cx="1886471" cy="536146"/>
                <a:chOff x="3304598" y="5462438"/>
                <a:chExt cx="2903548" cy="536146"/>
              </a:xfrm>
            </p:grpSpPr>
            <p:cxnSp>
              <p:nvCxnSpPr>
                <p:cNvPr id="29" name="Connector: Elbow 28">
                  <a:extLst>
                    <a:ext uri="{FF2B5EF4-FFF2-40B4-BE49-F238E27FC236}">
                      <a16:creationId xmlns:a16="http://schemas.microsoft.com/office/drawing/2014/main" id="{C458FDD1-4AEB-90E0-7387-820D058C5DA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815707" y="5462439"/>
                  <a:ext cx="862941" cy="536143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Connector: Elbow 29">
                  <a:extLst>
                    <a:ext uri="{FF2B5EF4-FFF2-40B4-BE49-F238E27FC236}">
                      <a16:creationId xmlns:a16="http://schemas.microsoft.com/office/drawing/2014/main" id="{2372EA10-EB4F-ECA5-7D6D-76C3280D1FF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326816" y="5462441"/>
                  <a:ext cx="862941" cy="536143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Connector: Elbow 30">
                  <a:extLst>
                    <a:ext uri="{FF2B5EF4-FFF2-40B4-BE49-F238E27FC236}">
                      <a16:creationId xmlns:a16="http://schemas.microsoft.com/office/drawing/2014/main" id="{C91C1724-F2C6-EBB7-93B6-B6AD80D828D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37925" y="5462440"/>
                  <a:ext cx="862941" cy="536143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Connector: Elbow 31">
                  <a:extLst>
                    <a:ext uri="{FF2B5EF4-FFF2-40B4-BE49-F238E27FC236}">
                      <a16:creationId xmlns:a16="http://schemas.microsoft.com/office/drawing/2014/main" id="{6A96DE05-0343-ADDF-F89A-AD6489484F3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304598" y="5462438"/>
                  <a:ext cx="862941" cy="536143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Connector: Elbow 32">
                  <a:extLst>
                    <a:ext uri="{FF2B5EF4-FFF2-40B4-BE49-F238E27FC236}">
                      <a16:creationId xmlns:a16="http://schemas.microsoft.com/office/drawing/2014/main" id="{376CFA5F-F387-1D0E-F185-48CD43D79D7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345205" y="5462438"/>
                  <a:ext cx="862941" cy="536143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8" name="Connector: Elbow 27">
                <a:extLst>
                  <a:ext uri="{FF2B5EF4-FFF2-40B4-BE49-F238E27FC236}">
                    <a16:creationId xmlns:a16="http://schemas.microsoft.com/office/drawing/2014/main" id="{0CAED748-E8E1-6639-68DE-47BEA013386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79377" y="2598668"/>
                <a:ext cx="560663" cy="536143"/>
              </a:xfrm>
              <a:prstGeom prst="bentConnector3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DA0E1A23-4140-09A4-AB1F-9DE6B3620689}"/>
                </a:ext>
              </a:extLst>
            </p:cNvPr>
            <p:cNvGrpSpPr/>
            <p:nvPr/>
          </p:nvGrpSpPr>
          <p:grpSpPr>
            <a:xfrm>
              <a:off x="5224468" y="2674899"/>
              <a:ext cx="2213910" cy="536146"/>
              <a:chOff x="3626130" y="2598668"/>
              <a:chExt cx="2213910" cy="536146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8686D6B5-7EA0-B252-FE10-2965171C7B77}"/>
                  </a:ext>
                </a:extLst>
              </p:cNvPr>
              <p:cNvGrpSpPr/>
              <p:nvPr/>
            </p:nvGrpSpPr>
            <p:grpSpPr>
              <a:xfrm>
                <a:off x="3626130" y="2598668"/>
                <a:ext cx="1886471" cy="536146"/>
                <a:chOff x="3304598" y="5462438"/>
                <a:chExt cx="2903548" cy="536146"/>
              </a:xfrm>
            </p:grpSpPr>
            <p:cxnSp>
              <p:nvCxnSpPr>
                <p:cNvPr id="22" name="Connector: Elbow 21">
                  <a:extLst>
                    <a:ext uri="{FF2B5EF4-FFF2-40B4-BE49-F238E27FC236}">
                      <a16:creationId xmlns:a16="http://schemas.microsoft.com/office/drawing/2014/main" id="{BE1CED6D-0743-A538-1AD2-CF8BB56F759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815707" y="5462439"/>
                  <a:ext cx="862941" cy="536143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Connector: Elbow 22">
                  <a:extLst>
                    <a:ext uri="{FF2B5EF4-FFF2-40B4-BE49-F238E27FC236}">
                      <a16:creationId xmlns:a16="http://schemas.microsoft.com/office/drawing/2014/main" id="{95C8F0FF-E3FD-5E3A-34E3-D64F1061404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326816" y="5462441"/>
                  <a:ext cx="862941" cy="536143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Connector: Elbow 23">
                  <a:extLst>
                    <a:ext uri="{FF2B5EF4-FFF2-40B4-BE49-F238E27FC236}">
                      <a16:creationId xmlns:a16="http://schemas.microsoft.com/office/drawing/2014/main" id="{820D6D00-61EF-C690-FDD1-CA87EA7CD93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37925" y="5462440"/>
                  <a:ext cx="862941" cy="536143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Connector: Elbow 24">
                  <a:extLst>
                    <a:ext uri="{FF2B5EF4-FFF2-40B4-BE49-F238E27FC236}">
                      <a16:creationId xmlns:a16="http://schemas.microsoft.com/office/drawing/2014/main" id="{23ECFDA2-B687-005C-D05B-3D922AD7C7F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304598" y="5462438"/>
                  <a:ext cx="862941" cy="536143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Connector: Elbow 25">
                  <a:extLst>
                    <a:ext uri="{FF2B5EF4-FFF2-40B4-BE49-F238E27FC236}">
                      <a16:creationId xmlns:a16="http://schemas.microsoft.com/office/drawing/2014/main" id="{B7FFE161-AAA6-9952-5135-39F3EE1CD3F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345205" y="5462438"/>
                  <a:ext cx="862941" cy="536143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1" name="Connector: Elbow 20">
                <a:extLst>
                  <a:ext uri="{FF2B5EF4-FFF2-40B4-BE49-F238E27FC236}">
                    <a16:creationId xmlns:a16="http://schemas.microsoft.com/office/drawing/2014/main" id="{1B0BB2DB-08E5-28AB-D7B4-7C3CC8DDD47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79377" y="2598668"/>
                <a:ext cx="560663" cy="536143"/>
              </a:xfrm>
              <a:prstGeom prst="bentConnector3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F9E9758A-CDFE-36D8-E7B6-83FA5040C553}"/>
                </a:ext>
              </a:extLst>
            </p:cNvPr>
            <p:cNvGrpSpPr/>
            <p:nvPr/>
          </p:nvGrpSpPr>
          <p:grpSpPr>
            <a:xfrm>
              <a:off x="7213832" y="2678341"/>
              <a:ext cx="892737" cy="536144"/>
              <a:chOff x="3304598" y="5462438"/>
              <a:chExt cx="1374050" cy="536144"/>
            </a:xfrm>
          </p:grpSpPr>
          <p:cxnSp>
            <p:nvCxnSpPr>
              <p:cNvPr id="18" name="Connector: Elbow 17">
                <a:extLst>
                  <a:ext uri="{FF2B5EF4-FFF2-40B4-BE49-F238E27FC236}">
                    <a16:creationId xmlns:a16="http://schemas.microsoft.com/office/drawing/2014/main" id="{B62D186B-FAB5-59E5-624B-78E74B03B22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15707" y="5462439"/>
                <a:ext cx="862941" cy="536143"/>
              </a:xfrm>
              <a:prstGeom prst="bentConnector3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Connector: Elbow 18">
                <a:extLst>
                  <a:ext uri="{FF2B5EF4-FFF2-40B4-BE49-F238E27FC236}">
                    <a16:creationId xmlns:a16="http://schemas.microsoft.com/office/drawing/2014/main" id="{731C4559-797E-0399-B88D-F154C03B76B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304598" y="5462438"/>
                <a:ext cx="862941" cy="536143"/>
              </a:xfrm>
              <a:prstGeom prst="bentConnector3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8C1378B6-5530-B3EA-1A42-0A0FB6332F73}"/>
              </a:ext>
            </a:extLst>
          </p:cNvPr>
          <p:cNvGrpSpPr/>
          <p:nvPr/>
        </p:nvGrpSpPr>
        <p:grpSpPr>
          <a:xfrm>
            <a:off x="121972" y="3925011"/>
            <a:ext cx="7879578" cy="853359"/>
            <a:chOff x="226991" y="3517675"/>
            <a:chExt cx="7879578" cy="853359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D186A8B-0A7E-BD30-3DB0-7E2BE51A1A98}"/>
                </a:ext>
              </a:extLst>
            </p:cNvPr>
            <p:cNvSpPr txBox="1"/>
            <p:nvPr/>
          </p:nvSpPr>
          <p:spPr>
            <a:xfrm>
              <a:off x="226991" y="3540037"/>
              <a:ext cx="2285690" cy="83099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rPr>
                <a:t>RowPress</a:t>
              </a:r>
            </a:p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rPr>
                <a:t>Aggressor</a:t>
              </a:r>
              <a:r>
                <a:rPr kumimoji="0" lang="ja-JP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Roboto Black" panose="02000000000000000000" pitchFamily="2" charset="0"/>
                  <a:cs typeface="+mn-cs"/>
                </a:rPr>
                <a:t> </a:t>
              </a:r>
              <a:r>
                <a:rPr kumimoji="0" lang="en-US" altLang="ja-JP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rPr>
                <a:t>Row</a:t>
              </a:r>
              <a:endParaRPr kumimoji="0" lang="en-CH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endParaRPr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F72C919B-32D4-88BA-93E0-290015DEFF1F}"/>
                </a:ext>
              </a:extLst>
            </p:cNvPr>
            <p:cNvCxnSpPr>
              <a:cxnSpLocks/>
            </p:cNvCxnSpPr>
            <p:nvPr/>
          </p:nvCxnSpPr>
          <p:spPr>
            <a:xfrm>
              <a:off x="3235103" y="3686952"/>
              <a:ext cx="4871466" cy="0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3D38D36-52BE-3DCC-AC85-974E8414CBC7}"/>
                </a:ext>
              </a:extLst>
            </p:cNvPr>
            <p:cNvSpPr txBox="1"/>
            <p:nvPr/>
          </p:nvSpPr>
          <p:spPr>
            <a:xfrm>
              <a:off x="2495449" y="3517675"/>
              <a:ext cx="68159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rPr>
                <a:t>Open</a:t>
              </a:r>
              <a:endParaRPr kumimoji="0" lang="en-CH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endParaRPr>
            </a:p>
          </p:txBody>
        </p: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EF32B9E5-DA09-B165-4A68-0133A8F8B2F2}"/>
                </a:ext>
              </a:extLst>
            </p:cNvPr>
            <p:cNvCxnSpPr>
              <a:cxnSpLocks/>
            </p:cNvCxnSpPr>
            <p:nvPr/>
          </p:nvCxnSpPr>
          <p:spPr>
            <a:xfrm>
              <a:off x="3235103" y="4223611"/>
              <a:ext cx="4871466" cy="0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BF9B54D-F23D-141B-64F5-CCB12BFB4420}"/>
                </a:ext>
              </a:extLst>
            </p:cNvPr>
            <p:cNvSpPr txBox="1"/>
            <p:nvPr/>
          </p:nvSpPr>
          <p:spPr>
            <a:xfrm>
              <a:off x="2489747" y="4021156"/>
              <a:ext cx="684803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rPr>
                <a:t>Close</a:t>
              </a:r>
              <a:endParaRPr kumimoji="0" lang="en-CH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endParaRPr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AEABAA7C-8A65-3A0F-F008-3A4B10BEDD7B}"/>
                </a:ext>
              </a:extLst>
            </p:cNvPr>
            <p:cNvGrpSpPr/>
            <p:nvPr/>
          </p:nvGrpSpPr>
          <p:grpSpPr>
            <a:xfrm>
              <a:off x="3235104" y="3686952"/>
              <a:ext cx="2447134" cy="536656"/>
              <a:chOff x="5760520" y="5529943"/>
              <a:chExt cx="2447134" cy="536656"/>
            </a:xfrm>
          </p:grpSpPr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99BC8805-934F-9B15-60AF-A0CBFB1815B2}"/>
                  </a:ext>
                </a:extLst>
              </p:cNvPr>
              <p:cNvGrpSpPr/>
              <p:nvPr/>
            </p:nvGrpSpPr>
            <p:grpSpPr>
              <a:xfrm>
                <a:off x="5760520" y="5530456"/>
                <a:ext cx="2447134" cy="536143"/>
                <a:chOff x="3807855" y="5356681"/>
                <a:chExt cx="2713455" cy="536143"/>
              </a:xfrm>
            </p:grpSpPr>
            <p:cxnSp>
              <p:nvCxnSpPr>
                <p:cNvPr id="46" name="Connector: Elbow 45">
                  <a:extLst>
                    <a:ext uri="{FF2B5EF4-FFF2-40B4-BE49-F238E27FC236}">
                      <a16:creationId xmlns:a16="http://schemas.microsoft.com/office/drawing/2014/main" id="{D9290D0C-4AAD-A379-AD8D-8190E779F42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807855" y="5356681"/>
                  <a:ext cx="621680" cy="536143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Connector: Elbow 46">
                  <a:extLst>
                    <a:ext uri="{FF2B5EF4-FFF2-40B4-BE49-F238E27FC236}">
                      <a16:creationId xmlns:a16="http://schemas.microsoft.com/office/drawing/2014/main" id="{55092BFD-CB6E-4E21-DAF7-25455C3C98B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99630" y="5356681"/>
                  <a:ext cx="621680" cy="536143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484B36A8-508E-D496-23D0-D6E02671675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65333" y="5529943"/>
                <a:ext cx="1484551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1" name="Connector: Elbow 40">
              <a:extLst>
                <a:ext uri="{FF2B5EF4-FFF2-40B4-BE49-F238E27FC236}">
                  <a16:creationId xmlns:a16="http://schemas.microsoft.com/office/drawing/2014/main" id="{675760C5-A67D-9169-BDF7-57A74F81BD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57866" y="3690394"/>
              <a:ext cx="560663" cy="536143"/>
            </a:xfrm>
            <a:prstGeom prst="bentConnector3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ctor: Elbow 41">
              <a:extLst>
                <a:ext uri="{FF2B5EF4-FFF2-40B4-BE49-F238E27FC236}">
                  <a16:creationId xmlns:a16="http://schemas.microsoft.com/office/drawing/2014/main" id="{000BA60E-5148-5045-4FBB-F3F7A13AFCC5}"/>
                </a:ext>
              </a:extLst>
            </p:cNvPr>
            <p:cNvCxnSpPr>
              <a:cxnSpLocks/>
            </p:cNvCxnSpPr>
            <p:nvPr/>
          </p:nvCxnSpPr>
          <p:spPr>
            <a:xfrm>
              <a:off x="7344337" y="3690394"/>
              <a:ext cx="560663" cy="536143"/>
            </a:xfrm>
            <a:prstGeom prst="bentConnector3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627C544-57B9-4B07-B3E5-177513C7E773}"/>
                </a:ext>
              </a:extLst>
            </p:cNvPr>
            <p:cNvCxnSpPr>
              <a:cxnSpLocks/>
            </p:cNvCxnSpPr>
            <p:nvPr/>
          </p:nvCxnSpPr>
          <p:spPr>
            <a:xfrm>
              <a:off x="5962679" y="3689881"/>
              <a:ext cx="148455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28FA87A5-B88F-E60A-0E81-F0E321696160}"/>
              </a:ext>
            </a:extLst>
          </p:cNvPr>
          <p:cNvGrpSpPr/>
          <p:nvPr/>
        </p:nvGrpSpPr>
        <p:grpSpPr>
          <a:xfrm>
            <a:off x="3390155" y="3114418"/>
            <a:ext cx="1894974" cy="1252475"/>
            <a:chOff x="3747837" y="2774093"/>
            <a:chExt cx="1894974" cy="1252475"/>
          </a:xfrm>
        </p:grpSpPr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9895E55B-9295-4ECB-8CAE-343D92D896DF}"/>
                </a:ext>
              </a:extLst>
            </p:cNvPr>
            <p:cNvCxnSpPr>
              <a:cxnSpLocks/>
            </p:cNvCxnSpPr>
            <p:nvPr/>
          </p:nvCxnSpPr>
          <p:spPr>
            <a:xfrm>
              <a:off x="3747837" y="2774093"/>
              <a:ext cx="354931" cy="0"/>
            </a:xfrm>
            <a:prstGeom prst="straightConnector1">
              <a:avLst/>
            </a:prstGeom>
            <a:ln w="28575">
              <a:solidFill>
                <a:srgbClr val="0070C0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3207467F-ACD8-51FB-1BDE-B42C98AC6EA3}"/>
                </a:ext>
              </a:extLst>
            </p:cNvPr>
            <p:cNvCxnSpPr>
              <a:cxnSpLocks/>
            </p:cNvCxnSpPr>
            <p:nvPr/>
          </p:nvCxnSpPr>
          <p:spPr>
            <a:xfrm>
              <a:off x="3747837" y="4026568"/>
              <a:ext cx="1894974" cy="0"/>
            </a:xfrm>
            <a:prstGeom prst="straightConnector1">
              <a:avLst/>
            </a:prstGeom>
            <a:ln w="28575">
              <a:solidFill>
                <a:srgbClr val="C00000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7" name="Content Placeholder 2">
            <a:extLst>
              <a:ext uri="{FF2B5EF4-FFF2-40B4-BE49-F238E27FC236}">
                <a16:creationId xmlns:a16="http://schemas.microsoft.com/office/drawing/2014/main" id="{5DBF3015-1CC7-0573-2101-C74E553C4EA5}"/>
              </a:ext>
            </a:extLst>
          </p:cNvPr>
          <p:cNvSpPr txBox="1">
            <a:spLocks/>
          </p:cNvSpPr>
          <p:nvPr/>
        </p:nvSpPr>
        <p:spPr>
          <a:xfrm>
            <a:off x="201139" y="986844"/>
            <a:ext cx="8863692" cy="54270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b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cs typeface="+mn-cs"/>
              </a:rPr>
            </a:br>
            <a:endParaRPr kumimoji="0" lang="en-GB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" panose="02040503050406030204" pitchFamily="18" charset="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cs typeface="+mn-cs"/>
              </a:rPr>
              <a:t>☞ </a:t>
            </a: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cs typeface="+mn-cs"/>
              </a:rPr>
              <a:t>increase the time that the aggressor row stays open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" panose="02040503050406030204" pitchFamily="18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5347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45B9A4-382D-A1A0-2E49-B0FA477F3C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D90BBF-71EB-2F6F-5851-7C85D49B0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Executive Summary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2A54AE-E653-41F1-41DA-6DF9C35775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965201"/>
            <a:ext cx="9143999" cy="5518150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None/>
            </a:pPr>
            <a:r>
              <a:rPr lang="en-US" sz="1700" b="1" u="sng" dirty="0"/>
              <a:t>Motivation</a:t>
            </a:r>
            <a:r>
              <a:rPr lang="en-US" sz="1700" b="1" dirty="0"/>
              <a:t>:</a:t>
            </a:r>
            <a:r>
              <a:rPr lang="en-US" sz="1700" dirty="0"/>
              <a:t> </a:t>
            </a:r>
          </a:p>
          <a:p>
            <a:pPr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</a:pPr>
            <a:r>
              <a:rPr lang="en-US" sz="1700" b="1" dirty="0"/>
              <a:t>Read disturbance worsens </a:t>
            </a:r>
            <a:r>
              <a:rPr lang="en-US" sz="1700" dirty="0"/>
              <a:t>with technology node scaling</a:t>
            </a:r>
          </a:p>
          <a:p>
            <a:pPr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</a:pPr>
            <a:r>
              <a:rPr lang="en-US" sz="1700" dirty="0"/>
              <a:t>Existing solutions have </a:t>
            </a:r>
            <a:r>
              <a:rPr lang="en-US" sz="1700" b="1" dirty="0"/>
              <a:t>significant overheads </a:t>
            </a:r>
            <a:r>
              <a:rPr lang="en-US" sz="1700" dirty="0"/>
              <a:t>(e.g., performance, energy, cost)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None/>
            </a:pPr>
            <a:r>
              <a:rPr lang="en-US" sz="1700" b="1" u="sng" dirty="0">
                <a:solidFill>
                  <a:srgbClr val="920001"/>
                </a:solidFill>
              </a:rPr>
              <a:t>Problem</a:t>
            </a:r>
            <a:r>
              <a:rPr lang="en-US" sz="1700" b="1" dirty="0">
                <a:solidFill>
                  <a:srgbClr val="920001"/>
                </a:solidFill>
              </a:rPr>
              <a:t>:</a:t>
            </a:r>
            <a:r>
              <a:rPr lang="en-US" sz="1700" dirty="0">
                <a:solidFill>
                  <a:srgbClr val="920001"/>
                </a:solidFill>
              </a:rPr>
              <a:t> No rigorous prior work on</a:t>
            </a:r>
          </a:p>
          <a:p>
            <a:pPr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</a:pPr>
            <a:r>
              <a:rPr lang="en-US" sz="1700" b="1" dirty="0">
                <a:solidFill>
                  <a:srgbClr val="920001"/>
                </a:solidFill>
              </a:rPr>
              <a:t>Spatial variation of DRAM read disturbance </a:t>
            </a:r>
            <a:r>
              <a:rPr lang="en-US" sz="1700" dirty="0">
                <a:solidFill>
                  <a:srgbClr val="920001"/>
                </a:solidFill>
              </a:rPr>
              <a:t>across DRAM rows	 </a:t>
            </a:r>
          </a:p>
          <a:p>
            <a:pPr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</a:pPr>
            <a:r>
              <a:rPr lang="en-US" sz="1700" dirty="0">
                <a:solidFill>
                  <a:srgbClr val="920001"/>
                </a:solidFill>
              </a:rPr>
              <a:t>Variation’s </a:t>
            </a:r>
            <a:r>
              <a:rPr lang="en-US" sz="1700" b="1" dirty="0">
                <a:solidFill>
                  <a:srgbClr val="920001"/>
                </a:solidFill>
              </a:rPr>
              <a:t>implications on future solutions</a:t>
            </a:r>
            <a:r>
              <a:rPr lang="en-US" sz="1700" dirty="0">
                <a:solidFill>
                  <a:srgbClr val="920001"/>
                </a:solidFill>
              </a:rPr>
              <a:t>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None/>
            </a:pPr>
            <a:r>
              <a:rPr lang="en-US" sz="1700" b="1" u="sng" dirty="0">
                <a:solidFill>
                  <a:schemeClr val="accent2">
                    <a:lumMod val="50000"/>
                  </a:schemeClr>
                </a:solidFill>
              </a:rPr>
              <a:t>Goal</a:t>
            </a:r>
            <a:r>
              <a:rPr lang="en-US" sz="1700" b="1" dirty="0">
                <a:solidFill>
                  <a:schemeClr val="accent2">
                    <a:lumMod val="50000"/>
                  </a:schemeClr>
                </a:solidFill>
              </a:rPr>
              <a:t>:</a:t>
            </a:r>
            <a:r>
              <a:rPr lang="en-US" sz="1700" dirty="0">
                <a:solidFill>
                  <a:schemeClr val="accent2">
                    <a:lumMod val="50000"/>
                  </a:schemeClr>
                </a:solidFill>
              </a:rPr>
              <a:t> </a:t>
            </a:r>
          </a:p>
          <a:p>
            <a:pPr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</a:pPr>
            <a:r>
              <a:rPr lang="en-US" sz="1700" dirty="0">
                <a:solidFill>
                  <a:schemeClr val="accent2">
                    <a:lumMod val="50000"/>
                  </a:schemeClr>
                </a:solidFill>
              </a:rPr>
              <a:t>To understand the </a:t>
            </a:r>
            <a:r>
              <a:rPr lang="en-US" sz="1700" b="1" dirty="0">
                <a:solidFill>
                  <a:schemeClr val="accent2">
                    <a:lumMod val="50000"/>
                  </a:schemeClr>
                </a:solidFill>
              </a:rPr>
              <a:t>spatial variation in read disturbance </a:t>
            </a:r>
            <a:r>
              <a:rPr lang="en-US" sz="1700" dirty="0">
                <a:solidFill>
                  <a:schemeClr val="accent2">
                    <a:lumMod val="50000"/>
                  </a:schemeClr>
                </a:solidFill>
              </a:rPr>
              <a:t>across DRAM rows </a:t>
            </a:r>
          </a:p>
          <a:p>
            <a:pPr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</a:pPr>
            <a:r>
              <a:rPr lang="en-US" sz="1700" dirty="0">
                <a:solidFill>
                  <a:schemeClr val="accent2">
                    <a:lumMod val="50000"/>
                  </a:schemeClr>
                </a:solidFill>
              </a:rPr>
              <a:t>To leverage this understanding to </a:t>
            </a:r>
            <a:r>
              <a:rPr lang="en-US" sz="1700" b="1" dirty="0">
                <a:solidFill>
                  <a:schemeClr val="accent2">
                    <a:lumMod val="50000"/>
                  </a:schemeClr>
                </a:solidFill>
              </a:rPr>
              <a:t>improve the existing solutions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None/>
            </a:pPr>
            <a:r>
              <a:rPr lang="en-US" sz="1700" b="1" u="sng" dirty="0">
                <a:solidFill>
                  <a:schemeClr val="accent6">
                    <a:lumMod val="50000"/>
                  </a:schemeClr>
                </a:solidFill>
                <a:latin typeface="Cambria"/>
                <a:ea typeface="Cambria"/>
              </a:rPr>
              <a:t>Experimental study</a:t>
            </a:r>
            <a:r>
              <a:rPr lang="en-US" sz="1700" b="1" dirty="0">
                <a:solidFill>
                  <a:schemeClr val="accent6">
                    <a:lumMod val="50000"/>
                  </a:schemeClr>
                </a:solidFill>
                <a:latin typeface="Cambria"/>
                <a:ea typeface="Cambria"/>
              </a:rPr>
              <a:t>:</a:t>
            </a:r>
            <a:r>
              <a:rPr lang="en-US" sz="1700" dirty="0">
                <a:solidFill>
                  <a:schemeClr val="accent6">
                    <a:lumMod val="50000"/>
                  </a:schemeClr>
                </a:solidFill>
                <a:ea typeface="Cambria"/>
              </a:rPr>
              <a:t> </a:t>
            </a:r>
          </a:p>
          <a:p>
            <a:pPr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</a:pPr>
            <a:r>
              <a:rPr lang="en-US" sz="1700" b="1" dirty="0">
                <a:solidFill>
                  <a:schemeClr val="accent6">
                    <a:lumMod val="50000"/>
                  </a:schemeClr>
                </a:solidFill>
              </a:rPr>
              <a:t>144 DDR4 DRAM chips </a:t>
            </a:r>
            <a:r>
              <a:rPr lang="en-US" sz="1700" dirty="0">
                <a:solidFill>
                  <a:schemeClr val="accent6">
                    <a:lumMod val="50000"/>
                  </a:schemeClr>
                </a:solidFill>
              </a:rPr>
              <a:t>from </a:t>
            </a:r>
            <a:r>
              <a:rPr lang="en-US" sz="1700" b="1" dirty="0">
                <a:solidFill>
                  <a:schemeClr val="accent6">
                    <a:lumMod val="50000"/>
                  </a:schemeClr>
                </a:solidFill>
              </a:rPr>
              <a:t>three major vendors</a:t>
            </a:r>
          </a:p>
          <a:p>
            <a:pPr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</a:pPr>
            <a:r>
              <a:rPr lang="en-US" sz="1700" dirty="0">
                <a:solidFill>
                  <a:schemeClr val="accent6">
                    <a:lumMod val="50000"/>
                  </a:schemeClr>
                </a:solidFill>
              </a:rPr>
              <a:t>Characterize </a:t>
            </a:r>
            <a:r>
              <a:rPr lang="en-US" sz="1700" b="1" dirty="0">
                <a:solidFill>
                  <a:schemeClr val="accent6">
                    <a:lumMod val="50000"/>
                  </a:schemeClr>
                </a:solidFill>
              </a:rPr>
              <a:t>all rows in a bank </a:t>
            </a:r>
            <a:r>
              <a:rPr lang="en-US" sz="1700" dirty="0">
                <a:solidFill>
                  <a:schemeClr val="accent6">
                    <a:lumMod val="50000"/>
                  </a:schemeClr>
                </a:solidFill>
              </a:rPr>
              <a:t>and a bank from </a:t>
            </a:r>
            <a:r>
              <a:rPr lang="en-US" sz="1700" b="1" dirty="0">
                <a:solidFill>
                  <a:schemeClr val="accent6">
                    <a:lumMod val="50000"/>
                  </a:schemeClr>
                </a:solidFill>
              </a:rPr>
              <a:t>each bank group</a:t>
            </a:r>
          </a:p>
          <a:p>
            <a:pPr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</a:pPr>
            <a:r>
              <a:rPr lang="en-US" sz="1700" b="1" dirty="0">
                <a:solidFill>
                  <a:schemeClr val="accent6">
                    <a:lumMod val="50000"/>
                  </a:schemeClr>
                </a:solidFill>
              </a:rPr>
              <a:t>Takeaway: A large and irregular variation in read disturbance across DRAM rows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None/>
            </a:pPr>
            <a:r>
              <a:rPr lang="en-US" sz="1700" b="1" u="sng" dirty="0">
                <a:solidFill>
                  <a:schemeClr val="accent5">
                    <a:lumMod val="75000"/>
                  </a:schemeClr>
                </a:solidFill>
              </a:rPr>
              <a:t>Key Idea</a:t>
            </a:r>
            <a:r>
              <a:rPr lang="en-US" sz="1700" b="1" dirty="0">
                <a:solidFill>
                  <a:schemeClr val="accent5">
                    <a:lumMod val="75000"/>
                  </a:schemeClr>
                </a:solidFill>
              </a:rPr>
              <a:t>: Dynamically tune </a:t>
            </a:r>
            <a:r>
              <a:rPr lang="en-US" sz="1700" dirty="0">
                <a:solidFill>
                  <a:schemeClr val="accent5">
                    <a:lumMod val="75000"/>
                  </a:schemeClr>
                </a:solidFill>
              </a:rPr>
              <a:t>a solution’s aggressiveness (e.g., perform more/less refresh)</a:t>
            </a:r>
            <a:br>
              <a:rPr lang="en-US" sz="1700" dirty="0">
                <a:solidFill>
                  <a:schemeClr val="accent5">
                    <a:lumMod val="75000"/>
                  </a:schemeClr>
                </a:solidFill>
              </a:rPr>
            </a:br>
            <a:r>
              <a:rPr lang="en-US" sz="1700" dirty="0">
                <a:solidFill>
                  <a:schemeClr val="accent5">
                    <a:lumMod val="75000"/>
                  </a:schemeClr>
                </a:solidFill>
              </a:rPr>
              <a:t>	 to the </a:t>
            </a:r>
            <a:r>
              <a:rPr lang="en-US" sz="1700" b="1" dirty="0">
                <a:solidFill>
                  <a:schemeClr val="accent5">
                    <a:lumMod val="75000"/>
                  </a:schemeClr>
                </a:solidFill>
              </a:rPr>
              <a:t>victim row’s vulnerability </a:t>
            </a:r>
            <a:r>
              <a:rPr lang="en-US" sz="1700" dirty="0">
                <a:solidFill>
                  <a:schemeClr val="accent5">
                    <a:lumMod val="75000"/>
                  </a:schemeClr>
                </a:solidFill>
              </a:rPr>
              <a:t>to DRAM read disturbance</a:t>
            </a:r>
            <a:endParaRPr lang="en-US" sz="1700" b="1" u="sng" dirty="0">
              <a:solidFill>
                <a:schemeClr val="accent5">
                  <a:lumMod val="75000"/>
                </a:schemeClr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None/>
            </a:pPr>
            <a:r>
              <a:rPr lang="en-US" sz="1700" b="1" u="sng" dirty="0" err="1">
                <a:solidFill>
                  <a:srgbClr val="7030A0"/>
                </a:solidFill>
              </a:rPr>
              <a:t>Svärd</a:t>
            </a:r>
            <a:r>
              <a:rPr lang="en-US" sz="1700" b="1" dirty="0">
                <a:solidFill>
                  <a:srgbClr val="7030A0"/>
                </a:solidFill>
              </a:rPr>
              <a:t>: Spatial Variation-Aware Read Disturbance Defenses</a:t>
            </a:r>
          </a:p>
          <a:p>
            <a:pPr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</a:pPr>
            <a:r>
              <a:rPr lang="en-US" sz="1700" dirty="0">
                <a:solidFill>
                  <a:srgbClr val="7030A0"/>
                </a:solidFill>
              </a:rPr>
              <a:t>Tunes</a:t>
            </a:r>
            <a:r>
              <a:rPr lang="en-US" sz="1700" b="1" dirty="0">
                <a:solidFill>
                  <a:srgbClr val="7030A0"/>
                </a:solidFill>
              </a:rPr>
              <a:t> the solution’s threshold </a:t>
            </a:r>
            <a:r>
              <a:rPr lang="en-US" sz="1700" dirty="0">
                <a:solidFill>
                  <a:srgbClr val="7030A0"/>
                </a:solidFill>
              </a:rPr>
              <a:t>of performing a preventive action</a:t>
            </a:r>
          </a:p>
          <a:p>
            <a:pPr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</a:pPr>
            <a:r>
              <a:rPr lang="en-US" sz="1700" dirty="0">
                <a:solidFill>
                  <a:srgbClr val="7030A0"/>
                </a:solidFill>
              </a:rPr>
              <a:t>Implemented either in </a:t>
            </a:r>
            <a:r>
              <a:rPr lang="en-US" sz="1700" b="1" dirty="0">
                <a:solidFill>
                  <a:srgbClr val="7030A0"/>
                </a:solidFill>
              </a:rPr>
              <a:t>the DRAM chip </a:t>
            </a:r>
            <a:r>
              <a:rPr lang="en-US" sz="1700" dirty="0">
                <a:solidFill>
                  <a:srgbClr val="7030A0"/>
                </a:solidFill>
              </a:rPr>
              <a:t>or in</a:t>
            </a:r>
            <a:r>
              <a:rPr lang="en-US" sz="1700" b="1" dirty="0">
                <a:solidFill>
                  <a:srgbClr val="7030A0"/>
                </a:solidFill>
              </a:rPr>
              <a:t> the memory controller</a:t>
            </a:r>
            <a:endParaRPr lang="en-US" sz="1700" dirty="0">
              <a:solidFill>
                <a:srgbClr val="7030A0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None/>
            </a:pPr>
            <a:r>
              <a:rPr lang="en-US" sz="1700" b="1" u="sng" dirty="0">
                <a:solidFill>
                  <a:schemeClr val="accent2">
                    <a:lumMod val="50000"/>
                  </a:schemeClr>
                </a:solidFill>
              </a:rPr>
              <a:t>Evaluation</a:t>
            </a:r>
            <a:r>
              <a:rPr lang="en-US" sz="1700" b="1" dirty="0">
                <a:solidFill>
                  <a:schemeClr val="accent2">
                    <a:lumMod val="50000"/>
                  </a:schemeClr>
                </a:solidFill>
              </a:rPr>
              <a:t>:</a:t>
            </a:r>
          </a:p>
          <a:p>
            <a:pPr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</a:pPr>
            <a:r>
              <a:rPr lang="en-US" sz="1700" b="1" dirty="0">
                <a:solidFill>
                  <a:schemeClr val="accent2">
                    <a:lumMod val="50000"/>
                  </a:schemeClr>
                </a:solidFill>
              </a:rPr>
              <a:t>Reduces the solution’s performance overhead </a:t>
            </a:r>
          </a:p>
          <a:p>
            <a:pPr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</a:pPr>
            <a:r>
              <a:rPr lang="en-US" sz="1700" b="1" dirty="0">
                <a:solidFill>
                  <a:schemeClr val="accent2">
                    <a:lumMod val="50000"/>
                  </a:schemeClr>
                </a:solidFill>
              </a:rPr>
              <a:t>Improves system performance </a:t>
            </a:r>
            <a:r>
              <a:rPr lang="en-US" sz="1700" dirty="0">
                <a:solidFill>
                  <a:schemeClr val="accent2">
                    <a:lumMod val="50000"/>
                  </a:schemeClr>
                </a:solidFill>
              </a:rPr>
              <a:t>significantly (e.g., &gt;2.5x for BlockHammer and RRS)</a:t>
            </a:r>
            <a:br>
              <a:rPr lang="en-US" sz="1700" dirty="0">
                <a:solidFill>
                  <a:schemeClr val="accent5">
                    <a:lumMod val="75000"/>
                  </a:schemeClr>
                </a:solidFill>
              </a:rPr>
            </a:br>
            <a:endParaRPr lang="en-US" sz="1700" dirty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None/>
            </a:pPr>
            <a:endParaRPr lang="en-US" sz="1700" dirty="0">
              <a:solidFill>
                <a:srgbClr val="C00000"/>
              </a:solidFill>
            </a:endParaRP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1E12AC05-1B67-C7E9-EC81-AC106593DA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6C2683-0D41-1E45-8714-724CB2570654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1988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E4DC4-F332-078B-7A9F-E840E9FED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RowPress</a:t>
            </a:r>
            <a:r>
              <a:rPr lang="en-US" dirty="0"/>
              <a:t> </a:t>
            </a:r>
            <a:r>
              <a:rPr lang="en-US" sz="3000" b="1" dirty="0"/>
              <a:t>[ISCA 2023]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B6AF9C-5598-50C3-183B-4DB1B26C23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80728"/>
            <a:ext cx="8610600" cy="5153025"/>
          </a:xfrm>
        </p:spPr>
        <p:txBody>
          <a:bodyPr/>
          <a:lstStyle/>
          <a:p>
            <a:r>
              <a:rPr lang="en-US" sz="1800" b="0" i="0" dirty="0" err="1">
                <a:solidFill>
                  <a:srgbClr val="000000"/>
                </a:solidFill>
                <a:effectLst/>
              </a:rPr>
              <a:t>Haocong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 Luo, </a:t>
            </a:r>
            <a:r>
              <a:rPr lang="en-US" sz="1800" b="0" i="0" dirty="0" err="1">
                <a:solidFill>
                  <a:srgbClr val="000000"/>
                </a:solidFill>
                <a:effectLst/>
              </a:rPr>
              <a:t>Ataberk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effectLst/>
              </a:rPr>
              <a:t>Olgun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, </a:t>
            </a:r>
            <a:r>
              <a:rPr lang="en-US" sz="1800" b="0" i="0" dirty="0" err="1">
                <a:solidFill>
                  <a:srgbClr val="000000"/>
                </a:solidFill>
                <a:effectLst/>
              </a:rPr>
              <a:t>Giray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effectLst/>
              </a:rPr>
              <a:t>Yaglikci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, Yahya Can </a:t>
            </a:r>
            <a:r>
              <a:rPr lang="en-US" sz="1800" b="0" i="0" dirty="0" err="1">
                <a:solidFill>
                  <a:srgbClr val="000000"/>
                </a:solidFill>
                <a:effectLst/>
              </a:rPr>
              <a:t>Tugrul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, Steve </a:t>
            </a:r>
            <a:r>
              <a:rPr lang="en-US" sz="1800" b="0" i="0" dirty="0" err="1">
                <a:solidFill>
                  <a:srgbClr val="000000"/>
                </a:solidFill>
                <a:effectLst/>
              </a:rPr>
              <a:t>Rhyner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, M. Banu </a:t>
            </a:r>
            <a:r>
              <a:rPr lang="en-US" sz="1800" b="0" i="0" dirty="0" err="1">
                <a:solidFill>
                  <a:srgbClr val="000000"/>
                </a:solidFill>
                <a:effectLst/>
              </a:rPr>
              <a:t>Cavlak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, Joel </a:t>
            </a:r>
            <a:r>
              <a:rPr lang="en-US" sz="1800" b="0" i="0" dirty="0" err="1">
                <a:solidFill>
                  <a:srgbClr val="000000"/>
                </a:solidFill>
                <a:effectLst/>
              </a:rPr>
              <a:t>Lindegger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, Mohammad </a:t>
            </a:r>
            <a:r>
              <a:rPr lang="en-US" sz="1800" b="0" i="0" dirty="0" err="1">
                <a:solidFill>
                  <a:srgbClr val="000000"/>
                </a:solidFill>
                <a:effectLst/>
              </a:rPr>
              <a:t>Sadrosadati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, and Onur Mutlu,</a:t>
            </a:r>
            <a:br>
              <a:rPr lang="en-US" sz="1800" b="0" i="0" dirty="0">
                <a:solidFill>
                  <a:srgbClr val="000000"/>
                </a:solidFill>
                <a:effectLst/>
              </a:rPr>
            </a:br>
            <a:r>
              <a:rPr lang="en-US" sz="1800" b="1" i="0" dirty="0">
                <a:solidFill>
                  <a:srgbClr val="0000FF"/>
                </a:solidFill>
                <a:effectLst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"RowPress: Amplifying Read Disturbance in Modern DRAM Chips"</a:t>
            </a:r>
            <a:br>
              <a:rPr lang="en-US" sz="1800" b="0" i="0" dirty="0">
                <a:solidFill>
                  <a:srgbClr val="000000"/>
                </a:solidFill>
                <a:effectLst/>
              </a:rPr>
            </a:br>
            <a:r>
              <a:rPr lang="en-US" sz="1800" b="0" i="1" dirty="0">
                <a:solidFill>
                  <a:srgbClr val="000000"/>
                </a:solidFill>
                <a:effectLst/>
              </a:rPr>
              <a:t>Proceedings of the </a:t>
            </a:r>
            <a:r>
              <a:rPr lang="en-US" sz="1800" b="0" i="1" dirty="0">
                <a:solidFill>
                  <a:srgbClr val="000000"/>
                </a:solidFill>
                <a:effectLst/>
                <a:hlinkClick r:id="rId3"/>
              </a:rPr>
              <a:t>50th International Symposium on Computer Architecture</a:t>
            </a:r>
            <a:r>
              <a:rPr lang="en-US" sz="1800" b="0" i="1" dirty="0">
                <a:solidFill>
                  <a:srgbClr val="000000"/>
                </a:solidFill>
                <a:effectLst/>
              </a:rPr>
              <a:t> (</a:t>
            </a:r>
            <a:r>
              <a:rPr lang="en-US" sz="1800" b="1" i="1" dirty="0">
                <a:solidFill>
                  <a:srgbClr val="000000"/>
                </a:solidFill>
                <a:effectLst/>
              </a:rPr>
              <a:t>ISCA</a:t>
            </a:r>
            <a:r>
              <a:rPr lang="en-US" sz="1800" b="0" i="1" dirty="0">
                <a:solidFill>
                  <a:srgbClr val="000000"/>
                </a:solidFill>
                <a:effectLst/>
              </a:rPr>
              <a:t>)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, Orlando, FL, USA, June 2023.</a:t>
            </a:r>
            <a:br>
              <a:rPr lang="en-US" sz="1800" b="0" i="0" dirty="0">
                <a:solidFill>
                  <a:srgbClr val="000000"/>
                </a:solidFill>
                <a:effectLst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</a:rPr>
              <a:t>[</a:t>
            </a:r>
            <a:r>
              <a:rPr lang="en-US" sz="1800" b="0" i="0" dirty="0">
                <a:solidFill>
                  <a:srgbClr val="000000"/>
                </a:solidFill>
                <a:effectLst/>
                <a:hlinkClick r:id="rId4"/>
              </a:rPr>
              <a:t>Slides (pptx)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 </a:t>
            </a:r>
            <a:r>
              <a:rPr lang="en-US" sz="1800" b="0" i="0" dirty="0">
                <a:solidFill>
                  <a:srgbClr val="000000"/>
                </a:solidFill>
                <a:effectLst/>
                <a:hlinkClick r:id="rId5"/>
              </a:rPr>
              <a:t>(pdf)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]</a:t>
            </a:r>
            <a:br>
              <a:rPr lang="en-US" sz="1800" b="0" i="0" dirty="0">
                <a:solidFill>
                  <a:srgbClr val="000000"/>
                </a:solidFill>
                <a:effectLst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</a:rPr>
              <a:t>[</a:t>
            </a:r>
            <a:r>
              <a:rPr lang="en-US" sz="1800" b="0" i="0" dirty="0">
                <a:solidFill>
                  <a:srgbClr val="000000"/>
                </a:solidFill>
                <a:effectLst/>
                <a:hlinkClick r:id="rId6"/>
              </a:rPr>
              <a:t>Lightning Talk Slides (pptx)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 </a:t>
            </a:r>
            <a:r>
              <a:rPr lang="en-US" sz="1800" b="0" i="0" dirty="0">
                <a:solidFill>
                  <a:srgbClr val="000000"/>
                </a:solidFill>
                <a:effectLst/>
                <a:hlinkClick r:id="rId7"/>
              </a:rPr>
              <a:t>(pdf)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]</a:t>
            </a:r>
            <a:br>
              <a:rPr lang="en-US" sz="1800" b="0" i="0" dirty="0">
                <a:solidFill>
                  <a:srgbClr val="000000"/>
                </a:solidFill>
                <a:effectLst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</a:rPr>
              <a:t>[</a:t>
            </a:r>
            <a:r>
              <a:rPr lang="en-US" sz="1800" b="0" i="0" dirty="0">
                <a:solidFill>
                  <a:srgbClr val="000000"/>
                </a:solidFill>
                <a:effectLst/>
                <a:hlinkClick r:id="rId8"/>
              </a:rPr>
              <a:t>Lightning Talk Video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 (3 minutes)]</a:t>
            </a:r>
            <a:br>
              <a:rPr lang="en-US" sz="1800" b="0" i="0" dirty="0">
                <a:solidFill>
                  <a:srgbClr val="000000"/>
                </a:solidFill>
                <a:effectLst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</a:rPr>
              <a:t>[</a:t>
            </a:r>
            <a:r>
              <a:rPr lang="en-US" sz="1800" b="0" i="0" dirty="0">
                <a:solidFill>
                  <a:srgbClr val="000000"/>
                </a:solidFill>
                <a:effectLst/>
                <a:hlinkClick r:id="rId9"/>
              </a:rPr>
              <a:t>RowPress Source Code and Datasets (Officially Artifact Evaluated with All Badges)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]</a:t>
            </a:r>
            <a:br>
              <a:rPr lang="en-US" sz="1800" b="0" i="0" dirty="0">
                <a:solidFill>
                  <a:srgbClr val="000000"/>
                </a:solidFill>
                <a:effectLst/>
              </a:rPr>
            </a:br>
            <a:r>
              <a:rPr lang="en-US" sz="1800" b="1" i="1" dirty="0">
                <a:solidFill>
                  <a:srgbClr val="FF0000"/>
                </a:solidFill>
                <a:effectLst/>
              </a:rPr>
              <a:t>Officially artifact evaluated as available, reusable and reproducible.</a:t>
            </a:r>
            <a:br>
              <a:rPr lang="en-US" sz="1800" b="0" i="0" dirty="0">
                <a:solidFill>
                  <a:srgbClr val="FF0000"/>
                </a:solidFill>
                <a:effectLst/>
              </a:rPr>
            </a:br>
            <a:r>
              <a:rPr lang="en-US" sz="1800" b="1" i="1" dirty="0">
                <a:solidFill>
                  <a:srgbClr val="FF0000"/>
                </a:solidFill>
                <a:effectLst/>
              </a:rPr>
              <a:t>Best artifact award at ISCA 2023.</a:t>
            </a:r>
            <a:endParaRPr lang="en-US" sz="1800" b="0" i="0" dirty="0">
              <a:solidFill>
                <a:srgbClr val="FF0000"/>
              </a:solidFill>
              <a:effectLst/>
            </a:endParaRPr>
          </a:p>
          <a:p>
            <a:pPr marL="0" indent="0">
              <a:buNone/>
            </a:pPr>
            <a:br>
              <a:rPr lang="en-US" sz="1800" dirty="0"/>
            </a:br>
            <a:endParaRPr lang="en-US" sz="1800" b="1" dirty="0">
              <a:solidFill>
                <a:srgbClr val="0432F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6693CA-E872-8F99-BF9D-9AC9DEA4D0A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384" y="4318640"/>
            <a:ext cx="9036618" cy="21391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00B822-B653-4393-EB2C-9F79EBE83C1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29163" y="3524349"/>
            <a:ext cx="2410037" cy="787593"/>
          </a:xfrm>
          <a:prstGeom prst="rect">
            <a:avLst/>
          </a:prstGeom>
        </p:spPr>
      </p:pic>
      <p:sp>
        <p:nvSpPr>
          <p:cNvPr id="7" name="Slide Number Placeholder 11">
            <a:extLst>
              <a:ext uri="{FF2B5EF4-FFF2-40B4-BE49-F238E27FC236}">
                <a16:creationId xmlns:a16="http://schemas.microsoft.com/office/drawing/2014/main" id="{DE18E203-1132-917B-CAC6-3497117EE4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mtClean="0"/>
              <a:pPr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065232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445755-A1ED-8FD7-8C73-4E95671779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8C57AA59-3233-6B58-546F-A06396E570AE}"/>
              </a:ext>
            </a:extLst>
          </p:cNvPr>
          <p:cNvSpPr txBox="1"/>
          <p:nvPr/>
        </p:nvSpPr>
        <p:spPr>
          <a:xfrm>
            <a:off x="1" y="4799112"/>
            <a:ext cx="9144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tx1"/>
              </a:buClr>
            </a:pPr>
            <a:r>
              <a:rPr lang="en-US" sz="2400" dirty="0" err="1">
                <a:latin typeface="Cambria" panose="02040503050406030204" pitchFamily="18" charset="0"/>
              </a:rPr>
              <a:t>RowPress</a:t>
            </a:r>
            <a:r>
              <a:rPr lang="en-US" sz="2400" dirty="0">
                <a:latin typeface="Cambria" panose="02040503050406030204" pitchFamily="18" charset="0"/>
              </a:rPr>
              <a:t> reduces the mean of the distribution with increased </a:t>
            </a:r>
            <a:r>
              <a:rPr lang="en-US" sz="2400" dirty="0" err="1">
                <a:latin typeface="Cambria" panose="02040503050406030204" pitchFamily="18" charset="0"/>
              </a:rPr>
              <a:t>t</a:t>
            </a:r>
            <a:r>
              <a:rPr lang="en-US" sz="2400" baseline="-25000" dirty="0" err="1">
                <a:latin typeface="Cambria" panose="02040503050406030204" pitchFamily="18" charset="0"/>
              </a:rPr>
              <a:t>AggOn</a:t>
            </a:r>
            <a:endParaRPr lang="en-US" sz="2400" b="1" dirty="0">
              <a:latin typeface="Cambria" panose="02040503050406030204" pitchFamily="18" charset="0"/>
            </a:endParaRPr>
          </a:p>
          <a:p>
            <a:pPr algn="ctr">
              <a:buClr>
                <a:schemeClr val="tx1"/>
              </a:buClr>
            </a:pPr>
            <a:endParaRPr lang="en-US" sz="2400" dirty="0">
              <a:latin typeface="Cambria" panose="02040503050406030204" pitchFamily="18" charset="0"/>
            </a:endParaRPr>
          </a:p>
          <a:p>
            <a:pPr algn="ctr">
              <a:buClr>
                <a:schemeClr val="tx1"/>
              </a:buClr>
            </a:pPr>
            <a:r>
              <a:rPr lang="en-US" sz="2400" dirty="0">
                <a:latin typeface="Cambria" panose="02040503050406030204" pitchFamily="18" charset="0"/>
              </a:rPr>
              <a:t>There is still significant variation in the </a:t>
            </a:r>
            <a:r>
              <a:rPr lang="en-US" sz="2400" dirty="0" err="1">
                <a:latin typeface="Cambria" panose="02040503050406030204" pitchFamily="18" charset="0"/>
              </a:rPr>
              <a:t>HC</a:t>
            </a:r>
            <a:r>
              <a:rPr lang="en-US" sz="2400" baseline="-25000" dirty="0" err="1">
                <a:latin typeface="Cambria" panose="02040503050406030204" pitchFamily="18" charset="0"/>
              </a:rPr>
              <a:t>first</a:t>
            </a:r>
            <a:r>
              <a:rPr lang="en-US" sz="2400" dirty="0">
                <a:latin typeface="Cambria" panose="02040503050406030204" pitchFamily="18" charset="0"/>
              </a:rPr>
              <a:t> across rows</a:t>
            </a:r>
            <a:endParaRPr lang="en-US" sz="2400" b="1" dirty="0">
              <a:latin typeface="Cambria" panose="02040503050406030204" pitchFamily="18" charset="0"/>
            </a:endParaRPr>
          </a:p>
          <a:p>
            <a:pPr algn="ctr"/>
            <a:endParaRPr lang="en-US" sz="2400" dirty="0">
              <a:latin typeface="Cambria" panose="02040503050406030204" pitchFamily="18" charset="0"/>
            </a:endParaRPr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7C5C4796-12C2-98B6-DB22-8B8F26735383}"/>
              </a:ext>
            </a:extLst>
          </p:cNvPr>
          <p:cNvSpPr txBox="1">
            <a:spLocks/>
          </p:cNvSpPr>
          <p:nvPr/>
        </p:nvSpPr>
        <p:spPr>
          <a:xfrm>
            <a:off x="75991" y="50574"/>
            <a:ext cx="9057744" cy="54109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None/>
              <a:defRPr sz="3200" b="1" kern="1200">
                <a:solidFill>
                  <a:schemeClr val="tx2">
                    <a:lumMod val="75000"/>
                  </a:schemeClr>
                </a:solidFill>
                <a:latin typeface="Cambria" panose="02040503050406030204" pitchFamily="18" charset="0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accent5">
                    <a:lumMod val="75000"/>
                  </a:schemeClr>
                </a:solidFill>
              </a:rPr>
              <a:t>Effect of </a:t>
            </a:r>
            <a:r>
              <a:rPr lang="en-US" sz="2800" dirty="0" err="1">
                <a:solidFill>
                  <a:schemeClr val="accent5">
                    <a:lumMod val="75000"/>
                  </a:schemeClr>
                </a:solidFill>
              </a:rPr>
              <a:t>RowPress</a:t>
            </a:r>
            <a:r>
              <a:rPr lang="en-US" sz="2800" dirty="0">
                <a:solidFill>
                  <a:schemeClr val="accent5">
                    <a:lumMod val="75000"/>
                  </a:schemeClr>
                </a:solidFill>
              </a:rPr>
              <a:t> on the </a:t>
            </a:r>
            <a:r>
              <a:rPr lang="en-US" sz="2800" dirty="0" err="1">
                <a:solidFill>
                  <a:schemeClr val="accent5">
                    <a:lumMod val="75000"/>
                  </a:schemeClr>
                </a:solidFill>
              </a:rPr>
              <a:t>HC</a:t>
            </a:r>
            <a:r>
              <a:rPr lang="en-US" sz="2800" baseline="-25000" dirty="0" err="1">
                <a:solidFill>
                  <a:schemeClr val="accent5">
                    <a:lumMod val="75000"/>
                  </a:schemeClr>
                </a:solidFill>
              </a:rPr>
              <a:t>first</a:t>
            </a:r>
            <a:r>
              <a:rPr lang="en-US" sz="2800" dirty="0">
                <a:solidFill>
                  <a:schemeClr val="accent5">
                    <a:lumMod val="75000"/>
                  </a:schemeClr>
                </a:solidFill>
              </a:rPr>
              <a:t> Distribution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A0E2C0C-5729-E9DB-49A4-5BA6E2701116}"/>
              </a:ext>
            </a:extLst>
          </p:cNvPr>
          <p:cNvSpPr/>
          <p:nvPr/>
        </p:nvSpPr>
        <p:spPr>
          <a:xfrm rot="16200000">
            <a:off x="645558" y="2090988"/>
            <a:ext cx="3572601" cy="12338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Minimum Hammer Count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To Induce the First Bitflip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(</a:t>
            </a:r>
            <a:r>
              <a:rPr lang="en-US" sz="2400" dirty="0" err="1">
                <a:solidFill>
                  <a:schemeClr val="tx1"/>
                </a:solidFill>
                <a:latin typeface="Cambria" panose="02040503050406030204" pitchFamily="18" charset="0"/>
              </a:rPr>
              <a:t>HC</a:t>
            </a:r>
            <a:r>
              <a:rPr lang="en-US" sz="2400" baseline="-25000" dirty="0" err="1">
                <a:solidFill>
                  <a:schemeClr val="tx1"/>
                </a:solidFill>
                <a:latin typeface="Cambria" panose="02040503050406030204" pitchFamily="18" charset="0"/>
              </a:rPr>
              <a:t>first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39F2692-1E0C-C0D5-EE13-59A0EEE9238B}"/>
              </a:ext>
            </a:extLst>
          </p:cNvPr>
          <p:cNvSpPr/>
          <p:nvPr/>
        </p:nvSpPr>
        <p:spPr>
          <a:xfrm>
            <a:off x="2576945" y="3893724"/>
            <a:ext cx="5375564" cy="5410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Aggressor Row’s On Time (</a:t>
            </a:r>
            <a:r>
              <a:rPr lang="en-US" sz="2400" dirty="0" err="1">
                <a:solidFill>
                  <a:schemeClr val="tx1"/>
                </a:solidFill>
                <a:latin typeface="Cambria" panose="02040503050406030204" pitchFamily="18" charset="0"/>
              </a:rPr>
              <a:t>t</a:t>
            </a:r>
            <a:r>
              <a:rPr lang="en-US" sz="2400" baseline="-25000" dirty="0" err="1">
                <a:solidFill>
                  <a:schemeClr val="tx1"/>
                </a:solidFill>
                <a:latin typeface="Cambria" panose="02040503050406030204" pitchFamily="18" charset="0"/>
              </a:rPr>
              <a:t>AggOn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) (ns)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BC03A6-216B-B4E1-29E1-36B0AF462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Effect of </a:t>
            </a:r>
            <a:r>
              <a:rPr lang="en-US" dirty="0" err="1"/>
              <a:t>RowPress</a:t>
            </a:r>
            <a:r>
              <a:rPr lang="en-US" dirty="0"/>
              <a:t> on Spatial Variation </a:t>
            </a:r>
            <a:br>
              <a:rPr lang="en-US" dirty="0"/>
            </a:br>
            <a:r>
              <a:rPr lang="en-US" dirty="0"/>
              <a:t>of Read Disturbance Vulnerability across Rows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C4EB2F79-05B9-2C2F-5E5A-7A8E65676B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6C2683-0D41-1E45-8714-724CB2570654}" type="slidenum">
              <a:rPr lang="en-US" smtClean="0"/>
              <a:pPr/>
              <a:t>60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1934ED-FF7E-0A06-A6C4-E52397827E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7845"/>
          <a:stretch/>
        </p:blipFill>
        <p:spPr>
          <a:xfrm>
            <a:off x="3236599" y="1015774"/>
            <a:ext cx="3254235" cy="302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115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uiExpand="1" build="p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32F3BF-BBBE-7F89-6445-110BF763BA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75">
            <a:extLst>
              <a:ext uri="{FF2B5EF4-FFF2-40B4-BE49-F238E27FC236}">
                <a16:creationId xmlns:a16="http://schemas.microsoft.com/office/drawing/2014/main" id="{A2BB3F62-41AC-ECA0-729C-95EEF04E78D0}"/>
              </a:ext>
            </a:extLst>
          </p:cNvPr>
          <p:cNvSpPr/>
          <p:nvPr/>
        </p:nvSpPr>
        <p:spPr>
          <a:xfrm>
            <a:off x="0" y="4551249"/>
            <a:ext cx="9144000" cy="1080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Bitflips occur at </a:t>
            </a:r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lower hammer counts 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with </a:t>
            </a:r>
            <a:r>
              <a:rPr lang="en-US" sz="2400" dirty="0" err="1">
                <a:solidFill>
                  <a:schemeClr val="tx1"/>
                </a:solidFill>
                <a:latin typeface="Cambria" panose="02040503050406030204" pitchFamily="18" charset="0"/>
              </a:rPr>
              <a:t>RowPress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 </a:t>
            </a:r>
            <a:b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</a:b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and these hammer counts still </a:t>
            </a:r>
            <a:r>
              <a:rPr lang="en-US" sz="2400" b="1" dirty="0">
                <a:solidFill>
                  <a:srgbClr val="0070C0"/>
                </a:solidFill>
                <a:latin typeface="Cambria" panose="02040503050406030204" pitchFamily="18" charset="0"/>
              </a:rPr>
              <a:t>significantly vary 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across DRAM rows</a:t>
            </a:r>
            <a:endParaRPr lang="en-US" sz="2400" b="1" dirty="0">
              <a:solidFill>
                <a:srgbClr val="C00000"/>
              </a:solidFill>
              <a:latin typeface="Cambria" panose="020405030504060302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845D84B-93CE-0F8E-580F-264C61B896C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292086" y="1091521"/>
            <a:ext cx="7791382" cy="232972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09B9A16-D63E-6912-47E0-6C01E8D7111F}"/>
              </a:ext>
            </a:extLst>
          </p:cNvPr>
          <p:cNvSpPr/>
          <p:nvPr/>
        </p:nvSpPr>
        <p:spPr>
          <a:xfrm>
            <a:off x="543914" y="3359946"/>
            <a:ext cx="8589818" cy="6544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Aggressor Row’s On Time (</a:t>
            </a:r>
            <a:r>
              <a:rPr lang="en-US" dirty="0" err="1">
                <a:solidFill>
                  <a:schemeClr val="tx1"/>
                </a:solidFill>
              </a:rPr>
              <a:t>t</a:t>
            </a:r>
            <a:r>
              <a:rPr lang="en-US" baseline="-25000" dirty="0" err="1">
                <a:solidFill>
                  <a:schemeClr val="tx1"/>
                </a:solidFill>
              </a:rPr>
              <a:t>AggOn</a:t>
            </a:r>
            <a:r>
              <a:rPr lang="en-US" dirty="0">
                <a:solidFill>
                  <a:schemeClr val="tx1"/>
                </a:solidFill>
              </a:rPr>
              <a:t>) (ns)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6683CD6-FACC-7AC5-4DD9-6E90C16C4A48}"/>
              </a:ext>
            </a:extLst>
          </p:cNvPr>
          <p:cNvSpPr/>
          <p:nvPr/>
        </p:nvSpPr>
        <p:spPr>
          <a:xfrm rot="16200000">
            <a:off x="-782052" y="1871818"/>
            <a:ext cx="2818465" cy="12338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</a:rPr>
              <a:t>Minimum Hammer Count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</a:rPr>
              <a:t>To Induce the First Bitflip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</a:rPr>
              <a:t>(</a:t>
            </a:r>
            <a:r>
              <a:rPr lang="en-US" dirty="0" err="1">
                <a:solidFill>
                  <a:schemeClr val="tx1"/>
                </a:solidFill>
                <a:latin typeface="Cambria" panose="02040503050406030204" pitchFamily="18" charset="0"/>
              </a:rPr>
              <a:t>HC</a:t>
            </a:r>
            <a:r>
              <a:rPr lang="en-US" baseline="-25000" dirty="0" err="1">
                <a:solidFill>
                  <a:schemeClr val="tx1"/>
                </a:solidFill>
                <a:latin typeface="Cambria" panose="02040503050406030204" pitchFamily="18" charset="0"/>
              </a:rPr>
              <a:t>first</a:t>
            </a:r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</a:rPr>
              <a:t>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792FB18-2BA2-D020-D2F3-771BA298DFF4}"/>
              </a:ext>
            </a:extLst>
          </p:cNvPr>
          <p:cNvSpPr/>
          <p:nvPr/>
        </p:nvSpPr>
        <p:spPr>
          <a:xfrm>
            <a:off x="2151041" y="3389822"/>
            <a:ext cx="5375564" cy="5410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Aggressor Row’s On Time (</a:t>
            </a:r>
            <a:r>
              <a:rPr lang="en-US" sz="2400" dirty="0" err="1">
                <a:solidFill>
                  <a:schemeClr val="tx1"/>
                </a:solidFill>
                <a:latin typeface="Cambria" panose="02040503050406030204" pitchFamily="18" charset="0"/>
              </a:rPr>
              <a:t>t</a:t>
            </a:r>
            <a:r>
              <a:rPr lang="en-US" sz="2400" baseline="-25000" dirty="0" err="1">
                <a:solidFill>
                  <a:schemeClr val="tx1"/>
                </a:solidFill>
                <a:latin typeface="Cambria" panose="02040503050406030204" pitchFamily="18" charset="0"/>
              </a:rPr>
              <a:t>AggOn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) (ns)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41C1BA1-F7DB-E23F-232E-CB3EFFC97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Effect of </a:t>
            </a:r>
            <a:r>
              <a:rPr lang="en-US" dirty="0" err="1"/>
              <a:t>RowPress</a:t>
            </a:r>
            <a:r>
              <a:rPr lang="en-US" dirty="0"/>
              <a:t> on the </a:t>
            </a:r>
            <a:r>
              <a:rPr lang="en-US" dirty="0" err="1"/>
              <a:t>HCfirst</a:t>
            </a:r>
            <a:r>
              <a:rPr lang="en-US" dirty="0"/>
              <a:t> Distribution</a:t>
            </a:r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B3109B8D-5D84-419A-3B00-2C33C7A267E3}"/>
              </a:ext>
            </a:extLst>
          </p:cNvPr>
          <p:cNvSpPr txBox="1">
            <a:spLocks/>
          </p:cNvSpPr>
          <p:nvPr/>
        </p:nvSpPr>
        <p:spPr>
          <a:xfrm>
            <a:off x="75991" y="50574"/>
            <a:ext cx="9057744" cy="54109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None/>
              <a:defRPr sz="3200" b="1" kern="1200">
                <a:solidFill>
                  <a:schemeClr val="tx2">
                    <a:lumMod val="75000"/>
                  </a:schemeClr>
                </a:solidFill>
                <a:latin typeface="Cambria" panose="02040503050406030204" pitchFamily="18" charset="0"/>
                <a:ea typeface="+mj-ea"/>
                <a:cs typeface="+mj-cs"/>
              </a:defRPr>
            </a:lvl1pPr>
          </a:lstStyle>
          <a:p>
            <a:endParaRPr lang="en-US" sz="28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2" name="Slide Number Placeholder 3">
            <a:extLst>
              <a:ext uri="{FF2B5EF4-FFF2-40B4-BE49-F238E27FC236}">
                <a16:creationId xmlns:a16="http://schemas.microsoft.com/office/drawing/2014/main" id="{D9E8D019-9C45-ECA5-3709-9F4EEF6AE9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6C2683-0D41-1E45-8714-724CB2570654}" type="slidenum">
              <a:rPr lang="en-US" smtClean="0"/>
              <a:pPr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8197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5D2D63-B02A-5B63-B22C-80A5B9F121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BAB720-FAF4-BD4A-D730-5A317619B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Cumulative Distribution of Spatial Features</a:t>
            </a:r>
            <a:br>
              <a:rPr lang="en-US" dirty="0"/>
            </a:br>
            <a:r>
              <a:rPr lang="en-US" dirty="0"/>
              <a:t>based on F1 Score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E588C6-68C0-0FAA-269D-3B7112509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62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92587A-FA14-DE14-225A-5B320B5FF5C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8195"/>
          <a:stretch/>
        </p:blipFill>
        <p:spPr>
          <a:xfrm>
            <a:off x="2104451" y="1409338"/>
            <a:ext cx="4935098" cy="339744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D8380FD-C765-0009-7D25-0A73B267A5A8}"/>
              </a:ext>
            </a:extLst>
          </p:cNvPr>
          <p:cNvSpPr txBox="1"/>
          <p:nvPr/>
        </p:nvSpPr>
        <p:spPr>
          <a:xfrm>
            <a:off x="2854961" y="4750868"/>
            <a:ext cx="40843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ambria" panose="02040503050406030204" pitchFamily="18" charset="0"/>
              </a:rPr>
              <a:t>F1 score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20A2DB-1EB7-B00E-6AE1-4CB26EB788EC}"/>
              </a:ext>
            </a:extLst>
          </p:cNvPr>
          <p:cNvSpPr txBox="1"/>
          <p:nvPr/>
        </p:nvSpPr>
        <p:spPr>
          <a:xfrm rot="16200000">
            <a:off x="324998" y="2450955"/>
            <a:ext cx="28251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ambria" panose="02040503050406030204" pitchFamily="18" charset="0"/>
              </a:rPr>
              <a:t>Cumulative Distribution</a:t>
            </a:r>
          </a:p>
          <a:p>
            <a:pPr algn="ctr"/>
            <a:r>
              <a:rPr lang="en-US" sz="2000" dirty="0">
                <a:latin typeface="Cambria" panose="02040503050406030204" pitchFamily="18" charset="0"/>
              </a:rPr>
              <a:t>of Spatial Features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7EBE50E-2C8D-586A-6AFF-08B8D81AB895}"/>
              </a:ext>
            </a:extLst>
          </p:cNvPr>
          <p:cNvGrpSpPr/>
          <p:nvPr/>
        </p:nvGrpSpPr>
        <p:grpSpPr>
          <a:xfrm>
            <a:off x="4051851" y="1023000"/>
            <a:ext cx="2995743" cy="602342"/>
            <a:chOff x="1576253" y="1316100"/>
            <a:chExt cx="2995743" cy="602342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50437E1-D4C1-7D10-45EB-F8908A0A85CB}"/>
                </a:ext>
              </a:extLst>
            </p:cNvPr>
            <p:cNvSpPr txBox="1"/>
            <p:nvPr/>
          </p:nvSpPr>
          <p:spPr>
            <a:xfrm>
              <a:off x="1934543" y="1316100"/>
              <a:ext cx="26374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C00000"/>
                  </a:solidFill>
                  <a:latin typeface="Cambria" panose="02040503050406030204" pitchFamily="18" charset="0"/>
                </a:rPr>
                <a:t>Different DRAM modules</a:t>
              </a:r>
            </a:p>
          </p:txBody>
        </p:sp>
        <p:cxnSp>
          <p:nvCxnSpPr>
            <p:cNvPr id="19" name="Elbow Connector 18">
              <a:extLst>
                <a:ext uri="{FF2B5EF4-FFF2-40B4-BE49-F238E27FC236}">
                  <a16:creationId xmlns:a16="http://schemas.microsoft.com/office/drawing/2014/main" id="{ABDE5D98-647D-65A2-4231-CBDD348B4187}"/>
                </a:ext>
              </a:extLst>
            </p:cNvPr>
            <p:cNvCxnSpPr>
              <a:cxnSpLocks/>
              <a:stCxn id="18" idx="1"/>
            </p:cNvCxnSpPr>
            <p:nvPr/>
          </p:nvCxnSpPr>
          <p:spPr>
            <a:xfrm rot="10800000" flipV="1">
              <a:off x="1576253" y="1500766"/>
              <a:ext cx="358290" cy="417676"/>
            </a:xfrm>
            <a:prstGeom prst="bentConnector2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F73A8B7C-5D0F-627F-BD11-2BD27B774B67}"/>
              </a:ext>
            </a:extLst>
          </p:cNvPr>
          <p:cNvSpPr/>
          <p:nvPr/>
        </p:nvSpPr>
        <p:spPr>
          <a:xfrm>
            <a:off x="7629887" y="1967115"/>
            <a:ext cx="471059" cy="2262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56FC2169-F5AA-28F3-9D17-45FADAF7A124}"/>
              </a:ext>
            </a:extLst>
          </p:cNvPr>
          <p:cNvSpPr/>
          <p:nvPr/>
        </p:nvSpPr>
        <p:spPr>
          <a:xfrm>
            <a:off x="0" y="5250921"/>
            <a:ext cx="9144000" cy="893257"/>
          </a:xfrm>
          <a:prstGeom prst="roundRect">
            <a:avLst>
              <a:gd name="adj" fmla="val 0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No good prediction observed between a row’s </a:t>
            </a:r>
            <a:br>
              <a:rPr lang="en-US" sz="2400" dirty="0">
                <a:solidFill>
                  <a:schemeClr val="bg1"/>
                </a:solidFill>
                <a:latin typeface="Cambria" panose="02040503050406030204" pitchFamily="18" charset="0"/>
              </a:rPr>
            </a:br>
            <a:r>
              <a:rPr lang="en-US" sz="2400" b="1" dirty="0">
                <a:solidFill>
                  <a:srgbClr val="0070C0"/>
                </a:solidFill>
                <a:latin typeface="Cambria" panose="02040503050406030204" pitchFamily="18" charset="0"/>
              </a:rPr>
              <a:t>spatial features 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&amp; read disturbance </a:t>
            </a:r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vulnerability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D3F014B-AA8A-D14E-5379-FAACFF200AE9}"/>
              </a:ext>
            </a:extLst>
          </p:cNvPr>
          <p:cNvGrpSpPr/>
          <p:nvPr/>
        </p:nvGrpSpPr>
        <p:grpSpPr>
          <a:xfrm>
            <a:off x="5765800" y="1836469"/>
            <a:ext cx="3492839" cy="1635213"/>
            <a:chOff x="-3127814" y="1316100"/>
            <a:chExt cx="8991664" cy="1635213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E2B92FC-7732-44A8-1B78-B0307F7492AA}"/>
                </a:ext>
              </a:extLst>
            </p:cNvPr>
            <p:cNvSpPr txBox="1"/>
            <p:nvPr/>
          </p:nvSpPr>
          <p:spPr>
            <a:xfrm>
              <a:off x="171927" y="1316100"/>
              <a:ext cx="5691923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C00000"/>
                  </a:solidFill>
                  <a:latin typeface="Cambria" panose="02040503050406030204" pitchFamily="18" charset="0"/>
                </a:rPr>
                <a:t>More than 50% of the features have F1 scores larger than 0.1</a:t>
              </a:r>
            </a:p>
          </p:txBody>
        </p:sp>
        <p:cxnSp>
          <p:nvCxnSpPr>
            <p:cNvPr id="14" name="Elbow Connector 13">
              <a:extLst>
                <a:ext uri="{FF2B5EF4-FFF2-40B4-BE49-F238E27FC236}">
                  <a16:creationId xmlns:a16="http://schemas.microsoft.com/office/drawing/2014/main" id="{2FB6257B-E180-2E1E-0B74-6AA51C08E7DA}"/>
                </a:ext>
              </a:extLst>
            </p:cNvPr>
            <p:cNvCxnSpPr>
              <a:cxnSpLocks/>
              <a:stCxn id="22" idx="0"/>
              <a:endCxn id="12" idx="1"/>
            </p:cNvCxnSpPr>
            <p:nvPr/>
          </p:nvCxnSpPr>
          <p:spPr>
            <a:xfrm rot="5400000" flipH="1" flipV="1">
              <a:off x="-1995468" y="783919"/>
              <a:ext cx="1035048" cy="3299740"/>
            </a:xfrm>
            <a:prstGeom prst="bentConnector2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Oval 21">
            <a:extLst>
              <a:ext uri="{FF2B5EF4-FFF2-40B4-BE49-F238E27FC236}">
                <a16:creationId xmlns:a16="http://schemas.microsoft.com/office/drawing/2014/main" id="{532163D7-D7C8-84DF-5E18-798B01D433B5}"/>
              </a:ext>
            </a:extLst>
          </p:cNvPr>
          <p:cNvSpPr>
            <a:spLocks noChangeAspect="1"/>
          </p:cNvSpPr>
          <p:nvPr/>
        </p:nvSpPr>
        <p:spPr>
          <a:xfrm>
            <a:off x="5400040" y="3471682"/>
            <a:ext cx="731520" cy="731520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784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31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D42534-0EED-A6D4-616D-284759C39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Cumulative Distribution of Spatial Features</a:t>
            </a:r>
            <a:br>
              <a:rPr lang="en-US" dirty="0"/>
            </a:br>
            <a:r>
              <a:rPr lang="en-US" dirty="0"/>
              <a:t>based on F1 Score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530748-C5E5-1D3D-9B52-C6F7977FC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63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397BF4-2C99-01B5-85A6-4137B614C2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652" y="1851515"/>
            <a:ext cx="7908960" cy="17317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802BD6C-55CC-4D52-F123-4FB2BAFED051}"/>
              </a:ext>
            </a:extLst>
          </p:cNvPr>
          <p:cNvSpPr txBox="1"/>
          <p:nvPr/>
        </p:nvSpPr>
        <p:spPr>
          <a:xfrm>
            <a:off x="1280160" y="3495489"/>
            <a:ext cx="2194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F1 score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13D134-E54C-8BA6-88E3-B3288DD74AC0}"/>
              </a:ext>
            </a:extLst>
          </p:cNvPr>
          <p:cNvSpPr txBox="1"/>
          <p:nvPr/>
        </p:nvSpPr>
        <p:spPr>
          <a:xfrm>
            <a:off x="4072045" y="3503805"/>
            <a:ext cx="2194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F1 score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A1C1A1-BECB-CDB8-6609-D8367327462D}"/>
              </a:ext>
            </a:extLst>
          </p:cNvPr>
          <p:cNvSpPr txBox="1"/>
          <p:nvPr/>
        </p:nvSpPr>
        <p:spPr>
          <a:xfrm>
            <a:off x="6768137" y="3503805"/>
            <a:ext cx="2194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F1 score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B11B37-295F-B659-8C65-6CBE6310C740}"/>
              </a:ext>
            </a:extLst>
          </p:cNvPr>
          <p:cNvSpPr txBox="1"/>
          <p:nvPr/>
        </p:nvSpPr>
        <p:spPr>
          <a:xfrm rot="16200000">
            <a:off x="-524091" y="2133125"/>
            <a:ext cx="21945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Cumulative Distribution of Spatial Features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B130501-57BA-D393-AAD7-3CE1E1B48162}"/>
              </a:ext>
            </a:extLst>
          </p:cNvPr>
          <p:cNvGrpSpPr/>
          <p:nvPr/>
        </p:nvGrpSpPr>
        <p:grpSpPr>
          <a:xfrm>
            <a:off x="2241403" y="2786327"/>
            <a:ext cx="6204823" cy="1520225"/>
            <a:chOff x="2241403" y="2786327"/>
            <a:chExt cx="6204823" cy="1520225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22DF699-C299-A355-A49E-CB121E12321E}"/>
                </a:ext>
              </a:extLst>
            </p:cNvPr>
            <p:cNvSpPr/>
            <p:nvPr/>
          </p:nvSpPr>
          <p:spPr>
            <a:xfrm>
              <a:off x="7958546" y="2786327"/>
              <a:ext cx="487680" cy="496389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E8BC666-1CFB-7BA7-9B67-6B990D1C32DA}"/>
                </a:ext>
              </a:extLst>
            </p:cNvPr>
            <p:cNvSpPr txBox="1"/>
            <p:nvPr/>
          </p:nvSpPr>
          <p:spPr>
            <a:xfrm>
              <a:off x="2241403" y="3937220"/>
              <a:ext cx="59704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  <a:latin typeface="Cambria" panose="02040503050406030204" pitchFamily="18" charset="0"/>
                </a:rPr>
                <a:t>A few spatial features from Mfr. S can exhibit F1 score &gt;0.7 </a:t>
              </a:r>
            </a:p>
          </p:txBody>
        </p:sp>
        <p:cxnSp>
          <p:nvCxnSpPr>
            <p:cNvPr id="13" name="Elbow Connector 12">
              <a:extLst>
                <a:ext uri="{FF2B5EF4-FFF2-40B4-BE49-F238E27FC236}">
                  <a16:creationId xmlns:a16="http://schemas.microsoft.com/office/drawing/2014/main" id="{E825617A-A07B-1110-036F-29C8398254B1}"/>
                </a:ext>
              </a:extLst>
            </p:cNvPr>
            <p:cNvCxnSpPr>
              <a:cxnSpLocks/>
              <a:stCxn id="11" idx="3"/>
              <a:endCxn id="10" idx="4"/>
            </p:cNvCxnSpPr>
            <p:nvPr/>
          </p:nvCxnSpPr>
          <p:spPr>
            <a:xfrm flipH="1" flipV="1">
              <a:off x="8202386" y="3282716"/>
              <a:ext cx="9498" cy="839170"/>
            </a:xfrm>
            <a:prstGeom prst="bentConnector4">
              <a:avLst>
                <a:gd name="adj1" fmla="val -2406822"/>
                <a:gd name="adj2" fmla="val 61003"/>
              </a:avLst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7CA093C-7C2B-13B1-F68D-CAC9A386D9F8}"/>
              </a:ext>
            </a:extLst>
          </p:cNvPr>
          <p:cNvGrpSpPr/>
          <p:nvPr/>
        </p:nvGrpSpPr>
        <p:grpSpPr>
          <a:xfrm>
            <a:off x="3291840" y="1409338"/>
            <a:ext cx="2995743" cy="602342"/>
            <a:chOff x="1576253" y="1316100"/>
            <a:chExt cx="2995743" cy="602342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4C1B178-9223-3827-C5FD-246C6ABE30A5}"/>
                </a:ext>
              </a:extLst>
            </p:cNvPr>
            <p:cNvSpPr txBox="1"/>
            <p:nvPr/>
          </p:nvSpPr>
          <p:spPr>
            <a:xfrm>
              <a:off x="1934543" y="1316100"/>
              <a:ext cx="26374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C00000"/>
                  </a:solidFill>
                  <a:latin typeface="Cambria" panose="02040503050406030204" pitchFamily="18" charset="0"/>
                </a:rPr>
                <a:t>Different DRAM modules</a:t>
              </a:r>
            </a:p>
          </p:txBody>
        </p:sp>
        <p:cxnSp>
          <p:nvCxnSpPr>
            <p:cNvPr id="19" name="Elbow Connector 18">
              <a:extLst>
                <a:ext uri="{FF2B5EF4-FFF2-40B4-BE49-F238E27FC236}">
                  <a16:creationId xmlns:a16="http://schemas.microsoft.com/office/drawing/2014/main" id="{C7093399-480F-C07C-E5EF-32CB2B4AEF32}"/>
                </a:ext>
              </a:extLst>
            </p:cNvPr>
            <p:cNvCxnSpPr>
              <a:cxnSpLocks/>
              <a:stCxn id="18" idx="1"/>
            </p:cNvCxnSpPr>
            <p:nvPr/>
          </p:nvCxnSpPr>
          <p:spPr>
            <a:xfrm rot="10800000" flipV="1">
              <a:off x="1576253" y="1500766"/>
              <a:ext cx="358290" cy="417676"/>
            </a:xfrm>
            <a:prstGeom prst="bentConnector2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A30BEE1E-3F58-FF0D-1570-5E9C9CEA89A6}"/>
              </a:ext>
            </a:extLst>
          </p:cNvPr>
          <p:cNvCxnSpPr>
            <a:cxnSpLocks/>
            <a:stCxn id="18" idx="3"/>
            <a:endCxn id="24" idx="0"/>
          </p:cNvCxnSpPr>
          <p:nvPr/>
        </p:nvCxnSpPr>
        <p:spPr>
          <a:xfrm>
            <a:off x="6287583" y="1594004"/>
            <a:ext cx="1577834" cy="373111"/>
          </a:xfrm>
          <a:prstGeom prst="bentConnector2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80A86C70-C9D0-A5AE-7DA1-FA4B3FE15470}"/>
              </a:ext>
            </a:extLst>
          </p:cNvPr>
          <p:cNvSpPr/>
          <p:nvPr/>
        </p:nvSpPr>
        <p:spPr>
          <a:xfrm>
            <a:off x="7629887" y="1967115"/>
            <a:ext cx="471059" cy="2262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64AB04C-785A-4736-3D35-F42DBAF725DC}"/>
              </a:ext>
            </a:extLst>
          </p:cNvPr>
          <p:cNvCxnSpPr/>
          <p:nvPr/>
        </p:nvCxnSpPr>
        <p:spPr>
          <a:xfrm>
            <a:off x="5242561" y="1722754"/>
            <a:ext cx="0" cy="257522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BA299340-C563-9339-87A4-B9BE6CF6903A}"/>
              </a:ext>
            </a:extLst>
          </p:cNvPr>
          <p:cNvSpPr/>
          <p:nvPr/>
        </p:nvSpPr>
        <p:spPr>
          <a:xfrm>
            <a:off x="0" y="4911370"/>
            <a:ext cx="9144000" cy="893257"/>
          </a:xfrm>
          <a:prstGeom prst="roundRect">
            <a:avLst>
              <a:gd name="adj" fmla="val 0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No good prediction observed between a row’s </a:t>
            </a:r>
            <a:br>
              <a:rPr lang="en-US" sz="2400" dirty="0">
                <a:solidFill>
                  <a:schemeClr val="bg1"/>
                </a:solidFill>
                <a:latin typeface="Cambria" panose="02040503050406030204" pitchFamily="18" charset="0"/>
              </a:rPr>
            </a:br>
            <a:r>
              <a:rPr lang="en-US" sz="2400" b="1" dirty="0">
                <a:solidFill>
                  <a:srgbClr val="0070C0"/>
                </a:solidFill>
                <a:latin typeface="Cambria" panose="02040503050406030204" pitchFamily="18" charset="0"/>
              </a:rPr>
              <a:t>spatial features 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&amp; read disturbance </a:t>
            </a:r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vulnerability</a:t>
            </a:r>
          </a:p>
        </p:txBody>
      </p:sp>
    </p:spTree>
    <p:extLst>
      <p:ext uri="{BB962C8B-B14F-4D97-AF65-F5344CB8AC3E}">
        <p14:creationId xmlns:p14="http://schemas.microsoft.com/office/powerpoint/2010/main" val="3838177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31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48876B-8852-3BD9-C9E8-9A7F44B5F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Outlier Solution: Hydra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8B5F82-3EED-742C-838E-A1233DD051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64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71F6B6-6D3E-CE51-B55D-962EBB5B3C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2114" y="1501388"/>
            <a:ext cx="6093230" cy="3657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F9F9B61-F1F7-982B-1D43-BD2B3A941536}"/>
              </a:ext>
            </a:extLst>
          </p:cNvPr>
          <p:cNvSpPr txBox="1"/>
          <p:nvPr/>
        </p:nvSpPr>
        <p:spPr>
          <a:xfrm>
            <a:off x="958778" y="5158988"/>
            <a:ext cx="69466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ambria" panose="02040503050406030204" pitchFamily="18" charset="0"/>
                <a:ea typeface="Helvetica Neue" panose="02000503000000020004" pitchFamily="2" charset="0"/>
                <a:cs typeface="Helvetica Neue" panose="02000503000000020004" pitchFamily="2" charset="0"/>
              </a:rPr>
              <a:t>Minimum Hammer Count to Induce the First Bitflip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2E7B70-DEAB-BF01-01AF-45F6E6BCCB10}"/>
              </a:ext>
            </a:extLst>
          </p:cNvPr>
          <p:cNvSpPr txBox="1"/>
          <p:nvPr/>
        </p:nvSpPr>
        <p:spPr>
          <a:xfrm rot="16200000">
            <a:off x="-1259109" y="2916474"/>
            <a:ext cx="3501280" cy="73866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ambria" panose="02040503050406030204" pitchFamily="18" charset="0"/>
                <a:ea typeface="Helvetica Neue" panose="02000503000000020004" pitchFamily="2" charset="0"/>
                <a:cs typeface="Helvetica Neue" panose="02000503000000020004" pitchFamily="2" charset="0"/>
              </a:rPr>
              <a:t>Weighted Speedup</a:t>
            </a:r>
          </a:p>
          <a:p>
            <a:pPr algn="ctr"/>
            <a:r>
              <a:rPr lang="en-US" dirty="0">
                <a:latin typeface="Cambria" panose="02040503050406030204" pitchFamily="18" charset="0"/>
                <a:ea typeface="Helvetica Neue" panose="02000503000000020004" pitchFamily="2" charset="0"/>
                <a:cs typeface="Helvetica Neue" panose="02000503000000020004" pitchFamily="2" charset="0"/>
              </a:rPr>
              <a:t>(Norm. to No Mitigation Baseline)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69449C-C52D-FC30-18E5-E6F962D4C8EA}"/>
              </a:ext>
            </a:extLst>
          </p:cNvPr>
          <p:cNvSpPr txBox="1"/>
          <p:nvPr/>
        </p:nvSpPr>
        <p:spPr>
          <a:xfrm>
            <a:off x="3609140" y="3179932"/>
            <a:ext cx="1925720" cy="369332"/>
          </a:xfrm>
          <a:prstGeom prst="rect">
            <a:avLst/>
          </a:prstGeom>
          <a:solidFill>
            <a:srgbClr val="C00000"/>
          </a:solidFill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</a:rPr>
              <a:t>Only 3% Speedup</a:t>
            </a:r>
          </a:p>
        </p:txBody>
      </p:sp>
    </p:spTree>
    <p:extLst>
      <p:ext uri="{BB962C8B-B14F-4D97-AF65-F5344CB8AC3E}">
        <p14:creationId xmlns:p14="http://schemas.microsoft.com/office/powerpoint/2010/main" val="388322035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6DB5F-016C-9F69-39DF-CFB356C069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Hydra Mitigation Mechanism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7EE5BE-8C29-B63A-457A-A87CDC260E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Hydra maintains </a:t>
            </a:r>
            <a:r>
              <a:rPr lang="en-US" b="1" dirty="0"/>
              <a:t>a row activation counter for each DRAM row</a:t>
            </a:r>
          </a:p>
          <a:p>
            <a:r>
              <a:rPr lang="en-US" b="1" dirty="0"/>
              <a:t>Stores</a:t>
            </a:r>
            <a:r>
              <a:rPr lang="en-US" dirty="0"/>
              <a:t> these activation counters </a:t>
            </a:r>
            <a:r>
              <a:rPr lang="en-US" b="1" dirty="0"/>
              <a:t>in the DRAM array </a:t>
            </a:r>
          </a:p>
          <a:p>
            <a:r>
              <a:rPr lang="en-US" b="1" dirty="0"/>
              <a:t>Caches</a:t>
            </a:r>
            <a:r>
              <a:rPr lang="en-US" dirty="0"/>
              <a:t> the counters of hot rows </a:t>
            </a:r>
            <a:r>
              <a:rPr lang="en-US" b="1" dirty="0"/>
              <a:t>in the memory controller</a:t>
            </a:r>
          </a:p>
          <a:p>
            <a:r>
              <a:rPr lang="en-US" dirty="0"/>
              <a:t>At low </a:t>
            </a:r>
            <a:r>
              <a:rPr lang="en-US" dirty="0" err="1"/>
              <a:t>HC</a:t>
            </a:r>
            <a:r>
              <a:rPr lang="en-US" baseline="-25000" dirty="0" err="1"/>
              <a:t>first</a:t>
            </a:r>
            <a:r>
              <a:rPr lang="en-US" baseline="-25000" dirty="0"/>
              <a:t> </a:t>
            </a:r>
            <a:r>
              <a:rPr lang="en-US" dirty="0"/>
              <a:t>configurations, </a:t>
            </a:r>
            <a:r>
              <a:rPr lang="en-US" b="1" dirty="0"/>
              <a:t>many rows are hot</a:t>
            </a:r>
          </a:p>
          <a:p>
            <a:r>
              <a:rPr lang="en-US" b="1" dirty="0"/>
              <a:t>Fetching / evicting counters </a:t>
            </a:r>
            <a:r>
              <a:rPr lang="en-US" dirty="0"/>
              <a:t>dominate the performance overhead</a:t>
            </a:r>
          </a:p>
          <a:p>
            <a:r>
              <a:rPr lang="en-US" dirty="0" err="1"/>
              <a:t>Svärd</a:t>
            </a:r>
            <a:r>
              <a:rPr lang="en-US" dirty="0"/>
              <a:t> needs </a:t>
            </a:r>
            <a:r>
              <a:rPr lang="en-US" b="1" dirty="0"/>
              <a:t>further customizations </a:t>
            </a:r>
            <a:r>
              <a:rPr lang="en-US" dirty="0"/>
              <a:t>for Hydra</a:t>
            </a:r>
          </a:p>
          <a:p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60A94DA-2073-C34F-ABF2-09E3A92DEFD3}"/>
              </a:ext>
            </a:extLst>
          </p:cNvPr>
          <p:cNvGrpSpPr/>
          <p:nvPr/>
        </p:nvGrpSpPr>
        <p:grpSpPr>
          <a:xfrm>
            <a:off x="1513115" y="3841416"/>
            <a:ext cx="7032171" cy="3045482"/>
            <a:chOff x="1513115" y="3841416"/>
            <a:chExt cx="7032171" cy="304548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380DAD4-A74F-E163-7500-70DF592CABA0}"/>
                </a:ext>
              </a:extLst>
            </p:cNvPr>
            <p:cNvSpPr txBox="1"/>
            <p:nvPr/>
          </p:nvSpPr>
          <p:spPr>
            <a:xfrm>
              <a:off x="1513115" y="6302123"/>
              <a:ext cx="7032171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b="0" i="0" u="none" strike="noStrike" dirty="0">
                  <a:solidFill>
                    <a:srgbClr val="222222"/>
                  </a:solidFill>
                  <a:effectLst/>
                  <a:latin typeface="Cambria" panose="02040503050406030204" pitchFamily="18" charset="0"/>
                </a:rPr>
                <a:t>Qureshi,</a:t>
              </a:r>
              <a:r>
                <a:rPr lang="en-US" sz="1600" dirty="0">
                  <a:solidFill>
                    <a:srgbClr val="222222"/>
                  </a:solidFill>
                  <a:latin typeface="Cambria" panose="02040503050406030204" pitchFamily="18" charset="0"/>
                </a:rPr>
                <a:t> </a:t>
              </a:r>
              <a:r>
                <a:rPr lang="en-US" sz="1600" b="0" i="0" u="none" strike="noStrike" dirty="0">
                  <a:solidFill>
                    <a:srgbClr val="222222"/>
                  </a:solidFill>
                  <a:effectLst/>
                  <a:latin typeface="Cambria" panose="02040503050406030204" pitchFamily="18" charset="0"/>
                </a:rPr>
                <a:t>et al. </a:t>
              </a:r>
              <a:r>
                <a:rPr lang="en-US" sz="1600" b="1" i="0" u="none" strike="noStrike" dirty="0">
                  <a:solidFill>
                    <a:srgbClr val="222222"/>
                  </a:solidFill>
                  <a:effectLst/>
                  <a:latin typeface="Cambria" panose="02040503050406030204" pitchFamily="18" charset="0"/>
                </a:rPr>
                <a:t>"Hydra: Enabling Low-Overhead Mitigation of Row-Hammer </a:t>
              </a:r>
              <a:br>
                <a:rPr lang="en-US" sz="1600" b="1" i="0" u="none" strike="noStrike" dirty="0">
                  <a:solidFill>
                    <a:srgbClr val="222222"/>
                  </a:solidFill>
                  <a:effectLst/>
                  <a:latin typeface="Cambria" panose="02040503050406030204" pitchFamily="18" charset="0"/>
                </a:rPr>
              </a:br>
              <a:r>
                <a:rPr lang="en-US" sz="1600" b="1" i="0" u="none" strike="noStrike" dirty="0">
                  <a:solidFill>
                    <a:srgbClr val="222222"/>
                  </a:solidFill>
                  <a:effectLst/>
                  <a:latin typeface="Cambria" panose="02040503050406030204" pitchFamily="18" charset="0"/>
                </a:rPr>
                <a:t>at </a:t>
              </a:r>
              <a:r>
                <a:rPr lang="en-US" sz="1600" b="1" dirty="0">
                  <a:solidFill>
                    <a:srgbClr val="222222"/>
                  </a:solidFill>
                  <a:latin typeface="Cambria" panose="02040503050406030204" pitchFamily="18" charset="0"/>
                </a:rPr>
                <a:t>U</a:t>
              </a:r>
              <a:r>
                <a:rPr lang="en-US" sz="1600" b="1" i="0" u="none" strike="noStrike" dirty="0">
                  <a:solidFill>
                    <a:srgbClr val="222222"/>
                  </a:solidFill>
                  <a:effectLst/>
                  <a:latin typeface="Cambria" panose="02040503050406030204" pitchFamily="18" charset="0"/>
                </a:rPr>
                <a:t>ltra-Low </a:t>
              </a:r>
              <a:r>
                <a:rPr lang="en-US" sz="1600" b="1" dirty="0">
                  <a:solidFill>
                    <a:srgbClr val="222222"/>
                  </a:solidFill>
                  <a:latin typeface="Cambria" panose="02040503050406030204" pitchFamily="18" charset="0"/>
                </a:rPr>
                <a:t>T</a:t>
              </a:r>
              <a:r>
                <a:rPr lang="en-US" sz="1600" b="1" i="0" u="none" strike="noStrike" dirty="0">
                  <a:solidFill>
                    <a:srgbClr val="222222"/>
                  </a:solidFill>
                  <a:effectLst/>
                  <a:latin typeface="Cambria" panose="02040503050406030204" pitchFamily="18" charset="0"/>
                </a:rPr>
                <a:t>hresholds via Hybrid </a:t>
              </a:r>
              <a:r>
                <a:rPr lang="en-US" sz="1600" b="1" dirty="0">
                  <a:solidFill>
                    <a:srgbClr val="222222"/>
                  </a:solidFill>
                  <a:latin typeface="Cambria" panose="02040503050406030204" pitchFamily="18" charset="0"/>
                </a:rPr>
                <a:t>T</a:t>
              </a:r>
              <a:r>
                <a:rPr lang="en-US" sz="1600" b="1" i="0" u="none" strike="noStrike" dirty="0">
                  <a:solidFill>
                    <a:srgbClr val="222222"/>
                  </a:solidFill>
                  <a:effectLst/>
                  <a:latin typeface="Cambria" panose="02040503050406030204" pitchFamily="18" charset="0"/>
                </a:rPr>
                <a:t>racking," in ISCA, 2022.</a:t>
              </a:r>
              <a:endParaRPr lang="en-US" sz="1600" dirty="0">
                <a:latin typeface="Cambria" panose="02040503050406030204" pitchFamily="18" charset="0"/>
              </a:endParaRPr>
            </a:p>
          </p:txBody>
        </p:sp>
        <p:pic>
          <p:nvPicPr>
            <p:cNvPr id="6" name="Content Placeholder 4">
              <a:extLst>
                <a:ext uri="{FF2B5EF4-FFF2-40B4-BE49-F238E27FC236}">
                  <a16:creationId xmlns:a16="http://schemas.microsoft.com/office/drawing/2014/main" id="{9903B21D-8C0D-2E21-F6D7-DE40DB9C49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25283"/>
            <a:stretch/>
          </p:blipFill>
          <p:spPr>
            <a:xfrm>
              <a:off x="1670376" y="3841416"/>
              <a:ext cx="4782844" cy="246070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81356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507928-94FC-D65D-0FCD-DF148A08B8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7D3D6A-7CAB-67DE-3B3F-47E2BF0AF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Conclusion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EA7976-3743-7049-4BB8-F12627C99F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sz="2200" b="1" u="sng" dirty="0">
                <a:solidFill>
                  <a:srgbClr val="002060"/>
                </a:solidFill>
                <a:latin typeface="Cambria"/>
                <a:ea typeface="Cambria"/>
              </a:rPr>
              <a:t>Experimental study</a:t>
            </a:r>
            <a:r>
              <a:rPr lang="en-US" sz="2200" dirty="0">
                <a:solidFill>
                  <a:srgbClr val="002060"/>
                </a:solidFill>
                <a:latin typeface="Cambria"/>
                <a:ea typeface="Cambria"/>
              </a:rPr>
              <a:t>:</a:t>
            </a:r>
            <a:r>
              <a:rPr lang="en-US" sz="2200" dirty="0">
                <a:solidFill>
                  <a:srgbClr val="002060"/>
                </a:solidFill>
                <a:ea typeface="Cambria"/>
              </a:rPr>
              <a:t> </a:t>
            </a:r>
            <a:r>
              <a:rPr lang="en-US" sz="2200" b="1" dirty="0">
                <a:solidFill>
                  <a:srgbClr val="002060"/>
                </a:solidFill>
              </a:rPr>
              <a:t>136 DDR4 DRAM chips </a:t>
            </a:r>
            <a:r>
              <a:rPr lang="en-US" sz="2200" dirty="0">
                <a:solidFill>
                  <a:srgbClr val="002060"/>
                </a:solidFill>
              </a:rPr>
              <a:t>from </a:t>
            </a:r>
            <a:r>
              <a:rPr lang="en-US" sz="2200" b="1" dirty="0">
                <a:solidFill>
                  <a:srgbClr val="002060"/>
                </a:solidFill>
              </a:rPr>
              <a:t>3 major vendors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2200" dirty="0">
                <a:solidFill>
                  <a:srgbClr val="002060"/>
                </a:solidFill>
              </a:rPr>
              <a:t>A </a:t>
            </a:r>
            <a:r>
              <a:rPr lang="en-US" sz="2200" b="1" dirty="0">
                <a:solidFill>
                  <a:srgbClr val="002060"/>
                </a:solidFill>
              </a:rPr>
              <a:t>large variation </a:t>
            </a:r>
            <a:r>
              <a:rPr lang="en-US" sz="2200" dirty="0">
                <a:solidFill>
                  <a:srgbClr val="002060"/>
                </a:solidFill>
              </a:rPr>
              <a:t>in the necessary activation count </a:t>
            </a:r>
            <a:br>
              <a:rPr lang="en-US" sz="2200" dirty="0">
                <a:solidFill>
                  <a:srgbClr val="002060"/>
                </a:solidFill>
              </a:rPr>
            </a:br>
            <a:r>
              <a:rPr lang="en-US" sz="2200" dirty="0">
                <a:solidFill>
                  <a:srgbClr val="002060"/>
                </a:solidFill>
              </a:rPr>
              <a:t>to induce the first bitflip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2200" dirty="0">
                <a:solidFill>
                  <a:srgbClr val="002060"/>
                </a:solidFill>
              </a:rPr>
              <a:t>No strong correlation between a row’s </a:t>
            </a:r>
            <a:r>
              <a:rPr lang="en-US" sz="2200" b="1" dirty="0">
                <a:solidFill>
                  <a:srgbClr val="002060"/>
                </a:solidFill>
              </a:rPr>
              <a:t>spatial features </a:t>
            </a:r>
            <a:br>
              <a:rPr lang="en-US" sz="2200" b="1" dirty="0">
                <a:solidFill>
                  <a:srgbClr val="002060"/>
                </a:solidFill>
              </a:rPr>
            </a:br>
            <a:r>
              <a:rPr lang="en-US" sz="2200" dirty="0">
                <a:solidFill>
                  <a:srgbClr val="002060"/>
                </a:solidFill>
              </a:rPr>
              <a:t>and </a:t>
            </a:r>
            <a:r>
              <a:rPr lang="en-US" sz="2200" b="1" dirty="0">
                <a:solidFill>
                  <a:srgbClr val="002060"/>
                </a:solidFill>
              </a:rPr>
              <a:t>its vulnerability </a:t>
            </a:r>
            <a:r>
              <a:rPr lang="en-US" sz="2200" dirty="0">
                <a:solidFill>
                  <a:srgbClr val="002060"/>
                </a:solidFill>
              </a:rPr>
              <a:t>to read disturbance</a:t>
            </a:r>
            <a:endParaRPr lang="en-US" sz="2200" b="1" u="sng" dirty="0">
              <a:solidFill>
                <a:srgbClr val="002060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sz="2200" b="1" u="sng" dirty="0">
                <a:solidFill>
                  <a:srgbClr val="C00000"/>
                </a:solidFill>
              </a:rPr>
              <a:t>SVÄRD</a:t>
            </a:r>
            <a:r>
              <a:rPr lang="en-US" sz="2200" b="1" dirty="0">
                <a:solidFill>
                  <a:srgbClr val="C00000"/>
                </a:solidFill>
              </a:rPr>
              <a:t>: Dynamically adapts </a:t>
            </a:r>
            <a:r>
              <a:rPr lang="en-US" sz="2200" dirty="0">
                <a:solidFill>
                  <a:srgbClr val="C00000"/>
                </a:solidFill>
              </a:rPr>
              <a:t>the aggressiveness of mitigations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2200" dirty="0">
                <a:solidFill>
                  <a:srgbClr val="C00000"/>
                </a:solidFill>
              </a:rPr>
              <a:t>Implemented in either </a:t>
            </a:r>
            <a:r>
              <a:rPr lang="en-US" sz="2200" b="1" dirty="0">
                <a:solidFill>
                  <a:srgbClr val="C00000"/>
                </a:solidFill>
              </a:rPr>
              <a:t>the DRAM chip </a:t>
            </a:r>
            <a:r>
              <a:rPr lang="en-US" sz="2200" dirty="0">
                <a:solidFill>
                  <a:srgbClr val="C00000"/>
                </a:solidFill>
              </a:rPr>
              <a:t>or</a:t>
            </a:r>
            <a:r>
              <a:rPr lang="en-US" sz="2200" b="1" dirty="0">
                <a:solidFill>
                  <a:srgbClr val="C00000"/>
                </a:solidFill>
              </a:rPr>
              <a:t> the memory controller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2200" dirty="0">
                <a:solidFill>
                  <a:srgbClr val="C00000"/>
                </a:solidFill>
              </a:rPr>
              <a:t>Reduces the performance overheads by</a:t>
            </a:r>
            <a:r>
              <a:rPr lang="en-US" sz="2200" b="1" dirty="0">
                <a:solidFill>
                  <a:srgbClr val="C00000"/>
                </a:solidFill>
              </a:rPr>
              <a:t> 2.4x, 2.7%, 1.6x, and 3.0x</a:t>
            </a:r>
            <a:br>
              <a:rPr lang="en-US" sz="2200" b="1" dirty="0">
                <a:solidFill>
                  <a:srgbClr val="C00000"/>
                </a:solidFill>
              </a:rPr>
            </a:br>
            <a:r>
              <a:rPr lang="en-US" sz="2200" dirty="0">
                <a:solidFill>
                  <a:srgbClr val="C00000"/>
                </a:solidFill>
              </a:rPr>
              <a:t>for</a:t>
            </a:r>
            <a:r>
              <a:rPr lang="en-US" sz="2200" b="1" dirty="0">
                <a:solidFill>
                  <a:srgbClr val="C00000"/>
                </a:solidFill>
              </a:rPr>
              <a:t> BlockHammer, Hydra, PARA, </a:t>
            </a:r>
            <a:r>
              <a:rPr lang="en-US" sz="2200" dirty="0">
                <a:solidFill>
                  <a:srgbClr val="C00000"/>
                </a:solidFill>
              </a:rPr>
              <a:t>and</a:t>
            </a:r>
            <a:r>
              <a:rPr lang="en-US" sz="2200" b="1" dirty="0">
                <a:solidFill>
                  <a:srgbClr val="C00000"/>
                </a:solidFill>
              </a:rPr>
              <a:t> RRS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2200" b="1" u="sng" dirty="0">
                <a:solidFill>
                  <a:srgbClr val="00B050"/>
                </a:solidFill>
              </a:rPr>
              <a:t>Future Work</a:t>
            </a:r>
            <a:r>
              <a:rPr lang="en-US" sz="2200" b="1" dirty="0">
                <a:solidFill>
                  <a:srgbClr val="00B050"/>
                </a:solidFill>
              </a:rPr>
              <a:t>: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2200" dirty="0">
                <a:solidFill>
                  <a:srgbClr val="00B050"/>
                </a:solidFill>
              </a:rPr>
              <a:t>A </a:t>
            </a:r>
            <a:r>
              <a:rPr lang="en-US" sz="2200" b="1" dirty="0">
                <a:solidFill>
                  <a:srgbClr val="00B050"/>
                </a:solidFill>
              </a:rPr>
              <a:t>deeper understanding </a:t>
            </a:r>
            <a:r>
              <a:rPr lang="en-US" sz="2200" dirty="0">
                <a:solidFill>
                  <a:srgbClr val="00B050"/>
                </a:solidFill>
              </a:rPr>
              <a:t>is needed to account for </a:t>
            </a:r>
            <a:br>
              <a:rPr lang="en-US" sz="2200" dirty="0">
                <a:solidFill>
                  <a:srgbClr val="00B050"/>
                </a:solidFill>
              </a:rPr>
            </a:br>
            <a:r>
              <a:rPr lang="en-US" sz="2200" b="1" dirty="0">
                <a:solidFill>
                  <a:srgbClr val="00B050"/>
                </a:solidFill>
              </a:rPr>
              <a:t>irregularities</a:t>
            </a:r>
            <a:r>
              <a:rPr lang="en-US" sz="2200" dirty="0">
                <a:solidFill>
                  <a:srgbClr val="00B050"/>
                </a:solidFill>
              </a:rPr>
              <a:t> in </a:t>
            </a:r>
            <a:r>
              <a:rPr lang="en-US" sz="2200" b="1" dirty="0">
                <a:solidFill>
                  <a:srgbClr val="00B050"/>
                </a:solidFill>
              </a:rPr>
              <a:t>row and column addresses</a:t>
            </a:r>
            <a:r>
              <a:rPr lang="en-US" sz="2200" dirty="0">
                <a:solidFill>
                  <a:srgbClr val="00B050"/>
                </a:solidFill>
              </a:rPr>
              <a:t> across chips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2200" b="1" dirty="0">
                <a:solidFill>
                  <a:srgbClr val="00B050"/>
                </a:solidFill>
              </a:rPr>
              <a:t>Finding correlations </a:t>
            </a:r>
            <a:r>
              <a:rPr lang="en-US" sz="2200" dirty="0">
                <a:solidFill>
                  <a:srgbClr val="00B050"/>
                </a:solidFill>
              </a:rPr>
              <a:t>is essential </a:t>
            </a:r>
            <a:r>
              <a:rPr lang="en-US" sz="2200" b="1" dirty="0">
                <a:solidFill>
                  <a:srgbClr val="00B050"/>
                </a:solidFill>
              </a:rPr>
              <a:t>to reduce the hardware cost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2200" dirty="0">
                <a:solidFill>
                  <a:srgbClr val="00B050"/>
                </a:solidFill>
              </a:rPr>
              <a:t>Reducing also </a:t>
            </a:r>
            <a:r>
              <a:rPr lang="en-US" sz="2200" b="1" dirty="0">
                <a:solidFill>
                  <a:srgbClr val="00B050"/>
                </a:solidFill>
              </a:rPr>
              <a:t>the hardware cost of defenses</a:t>
            </a:r>
            <a:br>
              <a:rPr lang="en-US" sz="2200" b="1" dirty="0">
                <a:solidFill>
                  <a:srgbClr val="4472C4">
                    <a:lumMod val="75000"/>
                  </a:srgbClr>
                </a:solidFill>
              </a:rPr>
            </a:br>
            <a:endParaRPr lang="en-US" sz="2200" b="1" dirty="0">
              <a:solidFill>
                <a:srgbClr val="70AD47">
                  <a:lumMod val="75000"/>
                </a:srgbClr>
              </a:solidFill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lang="en-US" sz="2200" b="1" dirty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1800"/>
              </a:spcAft>
              <a:buNone/>
            </a:pPr>
            <a:endParaRPr lang="en-US" sz="2200" dirty="0">
              <a:solidFill>
                <a:srgbClr val="C00000"/>
              </a:solidFill>
            </a:endParaRP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97BB8BC1-9FFA-F4C2-CA5C-250C9C08FA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6C2683-0D41-1E45-8714-724CB2570654}" type="slidenum">
              <a:rPr lang="en-US" smtClean="0"/>
              <a:pPr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4664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9974C7-9EA5-D633-0120-F5A34CC496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RowHammer Mitigation across Generations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C07CFD-3EDB-CB94-A15D-4274817943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390" t="9371" r="9553" b="18975"/>
          <a:stretch/>
        </p:blipFill>
        <p:spPr>
          <a:xfrm>
            <a:off x="1218541" y="1488816"/>
            <a:ext cx="7137584" cy="21840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26910DD-374F-31B3-63C2-E01DBD101D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257" t="9418" r="9295" b="18927"/>
          <a:stretch/>
        </p:blipFill>
        <p:spPr>
          <a:xfrm>
            <a:off x="1201307" y="1488816"/>
            <a:ext cx="7173209" cy="218403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E22A5E4-98FA-4581-D0B3-3801209FB8E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318" t="9379" r="9625" b="18966"/>
          <a:stretch/>
        </p:blipFill>
        <p:spPr>
          <a:xfrm>
            <a:off x="1211963" y="1488815"/>
            <a:ext cx="7137583" cy="21840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3C726B1-A976-6EAF-CAB6-DBCC2907CF0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217" t="8859" r="9714" b="19428"/>
          <a:stretch/>
        </p:blipFill>
        <p:spPr>
          <a:xfrm>
            <a:off x="1199605" y="1474892"/>
            <a:ext cx="7138575" cy="218584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D561A5E-179B-99DF-E987-C132DB3E2EC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2217" t="9196" r="9714" b="19090"/>
          <a:stretch/>
        </p:blipFill>
        <p:spPr>
          <a:xfrm>
            <a:off x="1199605" y="1481199"/>
            <a:ext cx="7138575" cy="21858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6174134-2F25-1888-29AC-E8B1FDE3E15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2218" t="8477" r="9714" b="19869"/>
          <a:stretch/>
        </p:blipFill>
        <p:spPr>
          <a:xfrm>
            <a:off x="1198836" y="1458261"/>
            <a:ext cx="7138577" cy="218403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EFCBCDF-F939-0E34-75F6-EB6B291FC85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2161" t="8859" r="9782" b="19428"/>
          <a:stretch/>
        </p:blipFill>
        <p:spPr>
          <a:xfrm>
            <a:off x="1184126" y="1464540"/>
            <a:ext cx="7137583" cy="218584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2776BA7-0218-E1A3-3545-385DE55216C0}"/>
              </a:ext>
            </a:extLst>
          </p:cNvPr>
          <p:cNvSpPr txBox="1"/>
          <p:nvPr/>
        </p:nvSpPr>
        <p:spPr>
          <a:xfrm>
            <a:off x="1591452" y="3618310"/>
            <a:ext cx="4876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10</a:t>
            </a:r>
            <a:r>
              <a:rPr kumimoji="0" lang="en-US" sz="16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88B42B1-A51F-99F3-F8D3-1454357DC992}"/>
              </a:ext>
            </a:extLst>
          </p:cNvPr>
          <p:cNvSpPr txBox="1"/>
          <p:nvPr/>
        </p:nvSpPr>
        <p:spPr>
          <a:xfrm>
            <a:off x="3593904" y="3618310"/>
            <a:ext cx="4876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10</a:t>
            </a:r>
            <a:r>
              <a:rPr kumimoji="0" lang="en-US" sz="16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B73DCB0-586C-B73A-319E-FC1E704290D8}"/>
              </a:ext>
            </a:extLst>
          </p:cNvPr>
          <p:cNvSpPr txBox="1"/>
          <p:nvPr/>
        </p:nvSpPr>
        <p:spPr>
          <a:xfrm>
            <a:off x="5611608" y="3618310"/>
            <a:ext cx="4876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10</a:t>
            </a:r>
            <a:r>
              <a:rPr kumimoji="0" lang="en-US" sz="16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AADBB32-C4A1-EE72-1248-3DBD4EBE4DFE}"/>
              </a:ext>
            </a:extLst>
          </p:cNvPr>
          <p:cNvSpPr txBox="1"/>
          <p:nvPr/>
        </p:nvSpPr>
        <p:spPr>
          <a:xfrm>
            <a:off x="7669942" y="3618310"/>
            <a:ext cx="4876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10</a:t>
            </a:r>
            <a:r>
              <a:rPr kumimoji="0" lang="en-US" sz="16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4810EDB-263B-7889-88DF-884B7BE5E124}"/>
              </a:ext>
            </a:extLst>
          </p:cNvPr>
          <p:cNvSpPr txBox="1"/>
          <p:nvPr/>
        </p:nvSpPr>
        <p:spPr>
          <a:xfrm>
            <a:off x="1606078" y="1163212"/>
            <a:ext cx="4876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10</a:t>
            </a:r>
            <a:r>
              <a:rPr kumimoji="0" lang="en-US" sz="16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D8B0C9F-41C7-F1A4-C165-7690F653A33D}"/>
              </a:ext>
            </a:extLst>
          </p:cNvPr>
          <p:cNvSpPr txBox="1"/>
          <p:nvPr/>
        </p:nvSpPr>
        <p:spPr>
          <a:xfrm>
            <a:off x="3608530" y="1163212"/>
            <a:ext cx="4876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10</a:t>
            </a:r>
            <a:r>
              <a:rPr kumimoji="0" lang="en-US" sz="16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4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DBDB180-BC2E-82E9-C24C-0B76DAD7F33E}"/>
              </a:ext>
            </a:extLst>
          </p:cNvPr>
          <p:cNvSpPr txBox="1"/>
          <p:nvPr/>
        </p:nvSpPr>
        <p:spPr>
          <a:xfrm>
            <a:off x="5626234" y="1163212"/>
            <a:ext cx="4876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10</a:t>
            </a:r>
            <a:r>
              <a:rPr kumimoji="0" lang="en-US" sz="16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3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28F8FA3-B930-D537-D36F-3AAA7F3B3CC7}"/>
              </a:ext>
            </a:extLst>
          </p:cNvPr>
          <p:cNvSpPr txBox="1"/>
          <p:nvPr/>
        </p:nvSpPr>
        <p:spPr>
          <a:xfrm>
            <a:off x="7684568" y="1163212"/>
            <a:ext cx="4876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10</a:t>
            </a:r>
            <a:r>
              <a:rPr kumimoji="0" lang="en-US" sz="16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2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427D8BE-AE3D-C4E3-A728-E70D2DDB316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76210" y="1163212"/>
            <a:ext cx="7173209" cy="276711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FDCAB6C3-708B-B6C9-A753-887596DC5C0C}"/>
              </a:ext>
            </a:extLst>
          </p:cNvPr>
          <p:cNvGrpSpPr/>
          <p:nvPr/>
        </p:nvGrpSpPr>
        <p:grpSpPr>
          <a:xfrm>
            <a:off x="1909287" y="1488815"/>
            <a:ext cx="2648903" cy="2209853"/>
            <a:chOff x="2127003" y="3624503"/>
            <a:chExt cx="2648903" cy="2209853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769CC9C4-05D5-D704-E4AE-8A87435E46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73682" y="3636536"/>
              <a:ext cx="0" cy="2141447"/>
            </a:xfrm>
            <a:prstGeom prst="line">
              <a:avLst/>
            </a:prstGeom>
            <a:ln w="19050">
              <a:solidFill>
                <a:srgbClr val="7C529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315C0916-61B9-6416-F69F-E4B1FAD75F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49042" y="3636536"/>
              <a:ext cx="0" cy="2141448"/>
            </a:xfrm>
            <a:prstGeom prst="line">
              <a:avLst/>
            </a:prstGeom>
            <a:ln w="19050">
              <a:solidFill>
                <a:srgbClr val="00B89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5ABC1A9-04F1-6C62-A00E-4B8C2476B5D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74594" y="3636535"/>
              <a:ext cx="0" cy="2141448"/>
            </a:xfrm>
            <a:prstGeom prst="line">
              <a:avLst/>
            </a:prstGeom>
            <a:ln w="19050">
              <a:solidFill>
                <a:srgbClr val="0C84E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2C9E076F-4220-990E-6F5D-DB1806C8A9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17267" y="3636535"/>
              <a:ext cx="0" cy="2141448"/>
            </a:xfrm>
            <a:prstGeom prst="line">
              <a:avLst/>
            </a:prstGeom>
            <a:ln w="19050">
              <a:solidFill>
                <a:srgbClr val="D7303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C18DD1B9-B9DA-EE2D-05DA-EAC533E31A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76905" y="3624503"/>
              <a:ext cx="0" cy="2141448"/>
            </a:xfrm>
            <a:prstGeom prst="line">
              <a:avLst/>
            </a:prstGeom>
            <a:ln w="19050">
              <a:solidFill>
                <a:srgbClr val="FECC6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906492C6-41FA-0301-3451-39B870F341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19423" y="3636535"/>
              <a:ext cx="0" cy="2141448"/>
            </a:xfrm>
            <a:prstGeom prst="line">
              <a:avLst/>
            </a:prstGeom>
            <a:ln w="19050">
              <a:solidFill>
                <a:srgbClr val="E26F5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F000073-CAF7-BEC9-DCFB-BDFA842AC4D8}"/>
                </a:ext>
              </a:extLst>
            </p:cNvPr>
            <p:cNvSpPr txBox="1"/>
            <p:nvPr/>
          </p:nvSpPr>
          <p:spPr>
            <a:xfrm rot="16200000">
              <a:off x="1832692" y="5219584"/>
              <a:ext cx="89639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7C5294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DDR3-old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A76E602-FA0A-346C-B3A3-13C8122A0FE0}"/>
                </a:ext>
              </a:extLst>
            </p:cNvPr>
            <p:cNvSpPr txBox="1"/>
            <p:nvPr/>
          </p:nvSpPr>
          <p:spPr>
            <a:xfrm rot="16200000">
              <a:off x="2760332" y="5191840"/>
              <a:ext cx="9772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BA93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DDR3-new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D711298-9277-1BD1-A27D-754FEDCC307A}"/>
                </a:ext>
              </a:extLst>
            </p:cNvPr>
            <p:cNvSpPr txBox="1"/>
            <p:nvPr/>
          </p:nvSpPr>
          <p:spPr>
            <a:xfrm rot="16200000">
              <a:off x="3035208" y="5225082"/>
              <a:ext cx="89639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E83E3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DDR4-old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F94ED55-9729-FF33-E4C0-4ED9CE7BE68F}"/>
                </a:ext>
              </a:extLst>
            </p:cNvPr>
            <p:cNvSpPr txBox="1"/>
            <p:nvPr/>
          </p:nvSpPr>
          <p:spPr>
            <a:xfrm rot="16200000">
              <a:off x="3212066" y="5165766"/>
              <a:ext cx="100380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D8302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LPDDR4-1x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AAF2D2B-7DB7-FA67-55FC-07C9718EFFBB}"/>
                </a:ext>
              </a:extLst>
            </p:cNvPr>
            <p:cNvSpPr txBox="1"/>
            <p:nvPr/>
          </p:nvSpPr>
          <p:spPr>
            <a:xfrm rot="16200000">
              <a:off x="3682706" y="5185572"/>
              <a:ext cx="9772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FFCC6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DDR4-new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A250D5E-6686-4FE0-B944-C0185B349F65}"/>
                </a:ext>
              </a:extLst>
            </p:cNvPr>
            <p:cNvSpPr txBox="1"/>
            <p:nvPr/>
          </p:nvSpPr>
          <p:spPr>
            <a:xfrm rot="16200000">
              <a:off x="4118514" y="5170865"/>
              <a:ext cx="100700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E26F55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LPDDR4-1y</a:t>
              </a: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E795C07E-16C6-AADF-63AD-20D5F88F3274}"/>
              </a:ext>
            </a:extLst>
          </p:cNvPr>
          <p:cNvSpPr txBox="1"/>
          <p:nvPr/>
        </p:nvSpPr>
        <p:spPr>
          <a:xfrm>
            <a:off x="6481895" y="2789585"/>
            <a:ext cx="5706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solidFill>
                    <a:prstClr val="black"/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PARA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C2D237C-8E10-F672-FBAF-DA271239A0CF}"/>
              </a:ext>
            </a:extLst>
          </p:cNvPr>
          <p:cNvSpPr txBox="1"/>
          <p:nvPr/>
        </p:nvSpPr>
        <p:spPr>
          <a:xfrm>
            <a:off x="6585831" y="2058335"/>
            <a:ext cx="10695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err="1">
                <a:ln>
                  <a:solidFill>
                    <a:srgbClr val="555455"/>
                  </a:solidFill>
                </a:ln>
                <a:solidFill>
                  <a:srgbClr val="55545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TWiCe</a:t>
            </a:r>
            <a:r>
              <a:rPr kumimoji="0" lang="en-US" sz="1400" b="0" i="0" u="none" strike="noStrike" kern="1200" cap="none" spc="0" normalizeH="0" baseline="0" noProof="0" dirty="0">
                <a:ln>
                  <a:solidFill>
                    <a:srgbClr val="555455"/>
                  </a:solidFill>
                </a:ln>
                <a:solidFill>
                  <a:srgbClr val="55545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-ideal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7E23E07-B938-9F63-AF97-51A5F7E5ACAE}"/>
              </a:ext>
            </a:extLst>
          </p:cNvPr>
          <p:cNvSpPr txBox="1"/>
          <p:nvPr/>
        </p:nvSpPr>
        <p:spPr>
          <a:xfrm>
            <a:off x="7804250" y="1546830"/>
            <a:ext cx="5421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solidFill>
                    <a:srgbClr val="66A105"/>
                  </a:solidFill>
                </a:ln>
                <a:solidFill>
                  <a:srgbClr val="66A1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Ideal</a:t>
            </a:r>
            <a:endParaRPr kumimoji="0" lang="en-US" sz="1800" b="0" i="0" u="none" strike="noStrike" kern="1200" cap="none" spc="0" normalizeH="0" baseline="0" noProof="0" dirty="0">
              <a:ln>
                <a:solidFill>
                  <a:srgbClr val="66A105"/>
                </a:solidFill>
              </a:ln>
              <a:solidFill>
                <a:srgbClr val="66A10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E6406335-2D24-517E-1ADD-0BFA2EC16A93}"/>
              </a:ext>
            </a:extLst>
          </p:cNvPr>
          <p:cNvSpPr/>
          <p:nvPr/>
        </p:nvSpPr>
        <p:spPr>
          <a:xfrm>
            <a:off x="7589263" y="1216720"/>
            <a:ext cx="682959" cy="1641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solidFill>
                  <a:prstClr val="white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00ED0623-8176-F880-D83C-3EFB4D6153D4}"/>
              </a:ext>
            </a:extLst>
          </p:cNvPr>
          <p:cNvPicPr>
            <a:picLocks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769" r="90233"/>
          <a:stretch/>
        </p:blipFill>
        <p:spPr>
          <a:xfrm>
            <a:off x="368214" y="1485120"/>
            <a:ext cx="817522" cy="2695203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72925073-89FE-05AF-099E-BFE7DBAEEE91}"/>
              </a:ext>
            </a:extLst>
          </p:cNvPr>
          <p:cNvSpPr txBox="1"/>
          <p:nvPr/>
        </p:nvSpPr>
        <p:spPr>
          <a:xfrm>
            <a:off x="1561403" y="3860861"/>
            <a:ext cx="63017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HC</a:t>
            </a:r>
            <a:r>
              <a:rPr kumimoji="0" lang="en-US" sz="1600" b="0" i="1" u="none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first</a:t>
            </a:r>
            <a:r>
              <a:rPr kumimoji="0" lang="en-US" sz="1600" b="0" i="1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 </a:t>
            </a: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(number of hammers required to induce first </a:t>
            </a:r>
            <a:r>
              <a:rPr kumimoji="0" lang="en-US" sz="16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RowHammer</a:t>
            </a: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 bit flip)</a:t>
            </a:r>
            <a:endParaRPr kumimoji="0" lang="en-US" sz="1600" b="0" i="1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" panose="02040503050406030204" pitchFamily="18" charset="0"/>
              <a:ea typeface="+mn-ea"/>
              <a:cs typeface="+mn-cs"/>
            </a:endParaRP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399A845-45CD-9F21-59A8-BED1818AD63F}"/>
              </a:ext>
            </a:extLst>
          </p:cNvPr>
          <p:cNvCxnSpPr/>
          <p:nvPr/>
        </p:nvCxnSpPr>
        <p:spPr>
          <a:xfrm>
            <a:off x="8374516" y="1546830"/>
            <a:ext cx="0" cy="307777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09DB827C-4B03-3100-BC40-A3EF6871A3C1}"/>
              </a:ext>
            </a:extLst>
          </p:cNvPr>
          <p:cNvSpPr txBox="1"/>
          <p:nvPr/>
        </p:nvSpPr>
        <p:spPr>
          <a:xfrm>
            <a:off x="8380412" y="1485275"/>
            <a:ext cx="683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14%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C90E72D-A43B-399B-49A7-259AC7EB56FB}"/>
              </a:ext>
            </a:extLst>
          </p:cNvPr>
          <p:cNvSpPr txBox="1"/>
          <p:nvPr/>
        </p:nvSpPr>
        <p:spPr>
          <a:xfrm>
            <a:off x="1" y="5528527"/>
            <a:ext cx="88868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-webkit-standard"/>
                <a:ea typeface="+mn-ea"/>
                <a:cs typeface="+mn-cs"/>
              </a:rPr>
              <a:t>J. S. Kim, M. Patel, A. G.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-webkit-standard"/>
                <a:ea typeface="+mn-ea"/>
                <a:cs typeface="+mn-cs"/>
              </a:rPr>
              <a:t>Yaglikci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-webkit-standard"/>
                <a:ea typeface="+mn-ea"/>
                <a:cs typeface="+mn-cs"/>
              </a:rPr>
              <a:t>, H. Hassan, R. Azizi, L.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-webkit-standard"/>
                <a:ea typeface="+mn-ea"/>
                <a:cs typeface="+mn-cs"/>
              </a:rPr>
              <a:t>Orosa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-webkit-standard"/>
                <a:ea typeface="+mn-ea"/>
                <a:cs typeface="+mn-cs"/>
              </a:rPr>
              <a:t>, and O.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-webkit-standard"/>
                <a:ea typeface="+mn-ea"/>
                <a:cs typeface="+mn-cs"/>
              </a:rPr>
              <a:t>Mutlu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-webkit-standard"/>
                <a:ea typeface="+mn-ea"/>
                <a:cs typeface="+mn-cs"/>
              </a:rPr>
              <a:t>,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-webkit-standard"/>
                <a:ea typeface="+mn-ea"/>
                <a:cs typeface="+mn-cs"/>
                <a:hlinkClick r:id="rId11"/>
              </a:rPr>
              <a:t>"Revisiting RowHammer: An Experimental Analysis of Modern Devices and Mitigation Techniques,”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-webkit-standard"/>
                <a:ea typeface="+mn-ea"/>
                <a:cs typeface="+mn-cs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-webkit-standard"/>
                <a:ea typeface="+mn-ea"/>
                <a:cs typeface="+mn-cs"/>
              </a:rPr>
              <a:t>in </a:t>
            </a: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-webkit-standard"/>
                <a:ea typeface="+mn-ea"/>
                <a:cs typeface="+mn-cs"/>
              </a:rPr>
              <a:t>ISCA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-webkit-standard"/>
                <a:ea typeface="+mn-ea"/>
                <a:cs typeface="+mn-cs"/>
              </a:rPr>
              <a:t>, 2020.</a:t>
            </a:r>
            <a:endParaRPr kumimoji="0" lang="en-US" sz="1600" b="0" i="1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" panose="02040503050406030204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2371067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69C60E-4DA1-0803-8A47-BE79EAD752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4D850B-774A-3979-5B0B-1D463FC132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80" y="1"/>
            <a:ext cx="9138920" cy="3255961"/>
          </a:xfrm>
        </p:spPr>
        <p:txBody>
          <a:bodyPr anchor="ctr">
            <a:noAutofit/>
          </a:bodyPr>
          <a:lstStyle/>
          <a:p>
            <a:r>
              <a:rPr lang="en-US" sz="4800" dirty="0"/>
              <a:t>Spatial Variation-Aware</a:t>
            </a:r>
            <a:br>
              <a:rPr lang="en-US" sz="4800" dirty="0"/>
            </a:br>
            <a:r>
              <a:rPr lang="en-US" sz="4800" dirty="0"/>
              <a:t>Read Disturbance Defenses: </a:t>
            </a:r>
            <a:r>
              <a:rPr lang="en-US" sz="3200" dirty="0"/>
              <a:t>Experimental Analysis of Real DRAM Chips </a:t>
            </a:r>
            <a:br>
              <a:rPr lang="en-US" sz="3200" dirty="0"/>
            </a:br>
            <a:r>
              <a:rPr lang="en-US" sz="3200" dirty="0"/>
              <a:t>and Implications on Future Solutions </a:t>
            </a:r>
            <a:endParaRPr lang="en-US" sz="4400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415649E4-510B-38EA-6CA6-D09DA0FB6E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7366" y="6098730"/>
            <a:ext cx="2875694" cy="5532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B63639D-200D-9E1D-C8E5-58C1762131B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820" t="33599" r="12247" b="30996"/>
          <a:stretch/>
        </p:blipFill>
        <p:spPr>
          <a:xfrm>
            <a:off x="5778421" y="6098730"/>
            <a:ext cx="3215631" cy="553229"/>
          </a:xfrm>
          <a:prstGeom prst="rect">
            <a:avLst/>
          </a:prstGeom>
        </p:spPr>
      </p:pic>
      <p:sp>
        <p:nvSpPr>
          <p:cNvPr id="13" name="Subtitle 2">
            <a:extLst>
              <a:ext uri="{FF2B5EF4-FFF2-40B4-BE49-F238E27FC236}">
                <a16:creationId xmlns:a16="http://schemas.microsoft.com/office/drawing/2014/main" id="{D75D4D47-6578-39A2-5557-AC8D08782F63}"/>
              </a:ext>
            </a:extLst>
          </p:cNvPr>
          <p:cNvSpPr txBox="1">
            <a:spLocks/>
          </p:cNvSpPr>
          <p:nvPr/>
        </p:nvSpPr>
        <p:spPr>
          <a:xfrm>
            <a:off x="0" y="3762047"/>
            <a:ext cx="9144000" cy="19277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Abdullah Giray </a:t>
            </a:r>
            <a:r>
              <a:rPr lang="en-US" b="1" dirty="0" err="1">
                <a:effectLst/>
              </a:rPr>
              <a:t>Yağlıkçı</a:t>
            </a:r>
            <a:r>
              <a:rPr lang="en-US" b="1" dirty="0">
                <a:effectLst/>
              </a:rPr>
              <a:t> </a:t>
            </a:r>
            <a:endParaRPr lang="en-US" b="1" dirty="0"/>
          </a:p>
          <a:p>
            <a:r>
              <a:rPr lang="en-US" dirty="0"/>
              <a:t>Yahya Can </a:t>
            </a:r>
            <a:r>
              <a:rPr lang="en-US" dirty="0" err="1"/>
              <a:t>Tu</a:t>
            </a:r>
            <a:r>
              <a:rPr lang="en-US" dirty="0" err="1">
                <a:effectLst/>
              </a:rPr>
              <a:t>ğ</a:t>
            </a:r>
            <a:r>
              <a:rPr lang="en-US" dirty="0" err="1"/>
              <a:t>rul</a:t>
            </a:r>
            <a:r>
              <a:rPr lang="en-US" dirty="0"/>
              <a:t>    Geraldo F. Oliveira    </a:t>
            </a:r>
            <a:r>
              <a:rPr lang="en-US" dirty="0">
                <a:effectLst/>
              </a:rPr>
              <a:t>İsmail Emir </a:t>
            </a:r>
            <a:r>
              <a:rPr lang="en-US" dirty="0" err="1">
                <a:effectLst/>
              </a:rPr>
              <a:t>Yüksel</a:t>
            </a:r>
            <a:endParaRPr lang="en-US" dirty="0"/>
          </a:p>
          <a:p>
            <a:r>
              <a:rPr lang="en-US" dirty="0" err="1">
                <a:effectLst/>
              </a:rPr>
              <a:t>Ataber</a:t>
            </a:r>
            <a:r>
              <a:rPr lang="en-US" dirty="0" err="1"/>
              <a:t>k</a:t>
            </a:r>
            <a:r>
              <a:rPr lang="en-US" dirty="0"/>
              <a:t> </a:t>
            </a:r>
            <a:r>
              <a:rPr lang="en-US" dirty="0" err="1"/>
              <a:t>Olgun</a:t>
            </a:r>
            <a:r>
              <a:rPr lang="en-US" dirty="0"/>
              <a:t>    </a:t>
            </a:r>
            <a:r>
              <a:rPr lang="en-US" dirty="0" err="1"/>
              <a:t>Haocong</a:t>
            </a:r>
            <a:r>
              <a:rPr lang="en-US" dirty="0"/>
              <a:t> Luo    </a:t>
            </a:r>
            <a:r>
              <a:rPr lang="en-US" dirty="0" err="1"/>
              <a:t>Onur</a:t>
            </a:r>
            <a:r>
              <a:rPr lang="en-US" dirty="0"/>
              <a:t> </a:t>
            </a:r>
            <a:r>
              <a:rPr lang="en-US" dirty="0" err="1"/>
              <a:t>Mutlu</a:t>
            </a:r>
            <a:endParaRPr lang="en-US" dirty="0"/>
          </a:p>
          <a:p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C81968A-3586-8AEE-C279-07EB7E792362}"/>
              </a:ext>
            </a:extLst>
          </p:cNvPr>
          <p:cNvSpPr/>
          <p:nvPr/>
        </p:nvSpPr>
        <p:spPr>
          <a:xfrm>
            <a:off x="0" y="2893671"/>
            <a:ext cx="9144000" cy="671332"/>
          </a:xfrm>
          <a:prstGeom prst="rect">
            <a:avLst/>
          </a:prstGeom>
          <a:solidFill>
            <a:srgbClr val="D676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Cambria" panose="02040503050406030204" pitchFamily="18" charset="0"/>
              </a:rPr>
              <a:t>Backup Slides</a:t>
            </a:r>
          </a:p>
        </p:txBody>
      </p:sp>
    </p:spTree>
    <p:extLst>
      <p:ext uri="{BB962C8B-B14F-4D97-AF65-F5344CB8AC3E}">
        <p14:creationId xmlns:p14="http://schemas.microsoft.com/office/powerpoint/2010/main" val="35714595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8591AAD8-8B9E-F441-B3D7-A9A6729D3F61}"/>
              </a:ext>
            </a:extLst>
          </p:cNvPr>
          <p:cNvSpPr/>
          <p:nvPr/>
        </p:nvSpPr>
        <p:spPr>
          <a:xfrm>
            <a:off x="-2" y="4946307"/>
            <a:ext cx="9143999" cy="6480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latin typeface="Cambria" panose="02040503050406030204" pitchFamily="18" charset="0"/>
              </a:rPr>
              <a:t>Performance Evaluation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4F7C2E8-FACF-A344-B41E-7283F0886952}"/>
              </a:ext>
            </a:extLst>
          </p:cNvPr>
          <p:cNvSpPr/>
          <p:nvPr/>
        </p:nvSpPr>
        <p:spPr>
          <a:xfrm>
            <a:off x="0" y="891107"/>
            <a:ext cx="9143999" cy="648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solidFill>
                  <a:schemeClr val="bg1"/>
                </a:solidFill>
                <a:latin typeface="Cambria" panose="02040503050406030204" pitchFamily="18" charset="0"/>
              </a:rPr>
              <a:t>Motivation and Problem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70467"/>
          </a:xfrm>
        </p:spPr>
        <p:txBody>
          <a:bodyPr/>
          <a:lstStyle/>
          <a:p>
            <a:r>
              <a:rPr lang="en-US" sz="3600" b="1" dirty="0"/>
              <a:t>Outline</a:t>
            </a:r>
          </a:p>
        </p:txBody>
      </p:sp>
      <p:sp>
        <p:nvSpPr>
          <p:cNvPr id="6" name="Content Placeholder 5" hidden="1">
            <a:extLst>
              <a:ext uri="{FF2B5EF4-FFF2-40B4-BE49-F238E27FC236}">
                <a16:creationId xmlns:a16="http://schemas.microsoft.com/office/drawing/2014/main" id="{8E8EDEFF-E6DD-CC47-AE02-196B3AC152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313" y="1038366"/>
            <a:ext cx="8592679" cy="5148882"/>
          </a:xfrm>
        </p:spPr>
        <p:txBody>
          <a:bodyPr>
            <a:normAutofit fontScale="92500" lnSpcReduction="10000"/>
          </a:bodyPr>
          <a:lstStyle/>
          <a:p>
            <a:pPr marL="0" indent="0">
              <a:lnSpc>
                <a:spcPct val="200000"/>
              </a:lnSpc>
              <a:spcBef>
                <a:spcPts val="700"/>
              </a:spcBef>
              <a:buNone/>
            </a:pPr>
            <a:r>
              <a:rPr lang="en-US">
                <a:solidFill>
                  <a:srgbClr val="BFBFBF"/>
                </a:solidFill>
              </a:rPr>
              <a:t>Motivation and Goal</a:t>
            </a:r>
          </a:p>
          <a:p>
            <a:pPr marL="0" indent="0">
              <a:lnSpc>
                <a:spcPct val="200000"/>
              </a:lnSpc>
              <a:spcBef>
                <a:spcPts val="700"/>
              </a:spcBef>
              <a:buNone/>
            </a:pPr>
            <a:r>
              <a:rPr lang="en-US">
                <a:solidFill>
                  <a:srgbClr val="BFBFBF"/>
                </a:solidFill>
              </a:rPr>
              <a:t>Experimental Methodology</a:t>
            </a:r>
          </a:p>
          <a:p>
            <a:pPr marL="0" indent="0">
              <a:lnSpc>
                <a:spcPct val="200000"/>
              </a:lnSpc>
              <a:spcBef>
                <a:spcPts val="700"/>
              </a:spcBef>
              <a:buNone/>
            </a:pPr>
            <a:r>
              <a:rPr lang="en-US">
                <a:solidFill>
                  <a:srgbClr val="BFBFBF"/>
                </a:solidFill>
              </a:rPr>
              <a:t>Temperature Analysis</a:t>
            </a:r>
          </a:p>
          <a:p>
            <a:pPr marL="0" indent="0">
              <a:lnSpc>
                <a:spcPct val="200000"/>
              </a:lnSpc>
              <a:spcBef>
                <a:spcPts val="700"/>
              </a:spcBef>
              <a:buNone/>
            </a:pPr>
            <a:r>
              <a:rPr lang="en-US">
                <a:solidFill>
                  <a:srgbClr val="BFBFBF"/>
                </a:solidFill>
              </a:rPr>
              <a:t>Aggressor Row Active Time Analysis</a:t>
            </a:r>
          </a:p>
          <a:p>
            <a:pPr marL="0" indent="0">
              <a:lnSpc>
                <a:spcPct val="200000"/>
              </a:lnSpc>
              <a:spcBef>
                <a:spcPts val="700"/>
              </a:spcBef>
              <a:buNone/>
            </a:pPr>
            <a:r>
              <a:rPr lang="en-US">
                <a:solidFill>
                  <a:srgbClr val="BFBFBF"/>
                </a:solidFill>
              </a:rPr>
              <a:t>Spatial Variation Analysis</a:t>
            </a:r>
          </a:p>
          <a:p>
            <a:pPr marL="0" indent="0">
              <a:lnSpc>
                <a:spcPct val="200000"/>
              </a:lnSpc>
              <a:spcBef>
                <a:spcPts val="700"/>
              </a:spcBef>
              <a:buNone/>
            </a:pPr>
            <a:r>
              <a:rPr lang="en-US">
                <a:solidFill>
                  <a:srgbClr val="BFBFBF"/>
                </a:solidFill>
              </a:rPr>
              <a:t>Implications on Attacks and Defenses</a:t>
            </a:r>
          </a:p>
          <a:p>
            <a:pPr marL="0" indent="0">
              <a:lnSpc>
                <a:spcPct val="200000"/>
              </a:lnSpc>
              <a:spcBef>
                <a:spcPts val="700"/>
              </a:spcBef>
              <a:buNone/>
            </a:pPr>
            <a:r>
              <a:rPr lang="en-US">
                <a:solidFill>
                  <a:srgbClr val="BFBFBF"/>
                </a:solidFill>
              </a:rPr>
              <a:t>Conclusions</a:t>
            </a:r>
          </a:p>
          <a:p>
            <a:pPr marL="0" indent="0">
              <a:lnSpc>
                <a:spcPct val="200000"/>
              </a:lnSpc>
              <a:buNone/>
            </a:pPr>
            <a:endParaRPr lang="en-US">
              <a:solidFill>
                <a:srgbClr val="BFBFBF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42F442F-3A35-1441-816F-E719C1E2BEDF}"/>
              </a:ext>
            </a:extLst>
          </p:cNvPr>
          <p:cNvSpPr/>
          <p:nvPr/>
        </p:nvSpPr>
        <p:spPr>
          <a:xfrm>
            <a:off x="-2" y="1702147"/>
            <a:ext cx="9143999" cy="6480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latin typeface="Cambria" panose="02040503050406030204" pitchFamily="18" charset="0"/>
              </a:rPr>
              <a:t>Our Goal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6163B4B-BB3A-4F49-B060-4F2F9E78B480}"/>
              </a:ext>
            </a:extLst>
          </p:cNvPr>
          <p:cNvSpPr/>
          <p:nvPr/>
        </p:nvSpPr>
        <p:spPr>
          <a:xfrm>
            <a:off x="-1" y="3324227"/>
            <a:ext cx="9144001" cy="6480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latin typeface="Cambria" panose="02040503050406030204" pitchFamily="18" charset="0"/>
              </a:rPr>
              <a:t>Spatial Variation Analysis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323554B-6458-8143-80B2-CE61E54CE880}"/>
              </a:ext>
            </a:extLst>
          </p:cNvPr>
          <p:cNvSpPr/>
          <p:nvPr/>
        </p:nvSpPr>
        <p:spPr>
          <a:xfrm>
            <a:off x="-1" y="4135267"/>
            <a:ext cx="9144001" cy="6480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 err="1">
                <a:latin typeface="Cambria" panose="02040503050406030204" pitchFamily="18" charset="0"/>
              </a:rPr>
              <a:t>Svärd</a:t>
            </a:r>
            <a:r>
              <a:rPr lang="en-US" sz="2800" dirty="0">
                <a:latin typeface="Cambria" panose="02040503050406030204" pitchFamily="18" charset="0"/>
              </a:rPr>
              <a:t>: Spatial Variation-Aware Read Disturbance Defenses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4F33AA2-83C5-59DA-6C1B-F1998CEB430D}"/>
              </a:ext>
            </a:extLst>
          </p:cNvPr>
          <p:cNvSpPr/>
          <p:nvPr/>
        </p:nvSpPr>
        <p:spPr>
          <a:xfrm>
            <a:off x="0" y="5757347"/>
            <a:ext cx="9144000" cy="6480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latin typeface="Cambria" panose="02040503050406030204" pitchFamily="18" charset="0"/>
              </a:rPr>
              <a:t>Conclusion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449E3D8-B993-FBE5-D0C7-179CCBA161CD}"/>
              </a:ext>
            </a:extLst>
          </p:cNvPr>
          <p:cNvSpPr/>
          <p:nvPr/>
        </p:nvSpPr>
        <p:spPr>
          <a:xfrm>
            <a:off x="0" y="2513187"/>
            <a:ext cx="9144000" cy="6480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latin typeface="Cambria" panose="02040503050406030204" pitchFamily="18" charset="0"/>
              </a:rPr>
              <a:t>Experimental Characterization of Real DRAM Chips</a:t>
            </a:r>
          </a:p>
        </p:txBody>
      </p:sp>
    </p:spTree>
    <p:extLst>
      <p:ext uri="{BB962C8B-B14F-4D97-AF65-F5344CB8AC3E}">
        <p14:creationId xmlns:p14="http://schemas.microsoft.com/office/powerpoint/2010/main" val="14716498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838751-980E-8B48-BBF4-A176728E5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ctr"/>
          <a:lstStyle/>
          <a:p>
            <a:r>
              <a:rPr lang="en-US" dirty="0">
                <a:latin typeface="Cambria"/>
                <a:ea typeface="Cambria"/>
              </a:rPr>
              <a:t>Motivation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E352725-6F45-DF68-6F70-349EC9E67B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A9A6E1-3767-26B7-B139-7D361B42CB96}"/>
              </a:ext>
            </a:extLst>
          </p:cNvPr>
          <p:cNvSpPr/>
          <p:nvPr/>
        </p:nvSpPr>
        <p:spPr>
          <a:xfrm>
            <a:off x="0" y="3092236"/>
            <a:ext cx="9144000" cy="1005366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Cambria" panose="02040503050406030204" pitchFamily="18" charset="0"/>
              </a:rPr>
              <a:t>DRAM chips are </a:t>
            </a:r>
            <a:r>
              <a:rPr lang="en-US" sz="2800" b="1" dirty="0">
                <a:solidFill>
                  <a:schemeClr val="bg1"/>
                </a:solidFill>
                <a:latin typeface="Cambria" panose="02040503050406030204" pitchFamily="18" charset="0"/>
              </a:rPr>
              <a:t>increasingly more vulnerable </a:t>
            </a:r>
            <a:br>
              <a:rPr lang="en-US" sz="2800" dirty="0">
                <a:solidFill>
                  <a:schemeClr val="bg1"/>
                </a:solidFill>
                <a:latin typeface="Cambria" panose="02040503050406030204" pitchFamily="18" charset="0"/>
              </a:rPr>
            </a:br>
            <a:r>
              <a:rPr lang="en-US" sz="2800" dirty="0">
                <a:solidFill>
                  <a:schemeClr val="bg1"/>
                </a:solidFill>
                <a:latin typeface="Cambria" panose="02040503050406030204" pitchFamily="18" charset="0"/>
              </a:rPr>
              <a:t>to </a:t>
            </a:r>
            <a:r>
              <a:rPr lang="en-US" sz="2800" b="1" dirty="0">
                <a:solidFill>
                  <a:schemeClr val="bg1"/>
                </a:solidFill>
                <a:latin typeface="Cambria" panose="02040503050406030204" pitchFamily="18" charset="0"/>
              </a:rPr>
              <a:t>read disturbance </a:t>
            </a:r>
            <a:r>
              <a:rPr lang="en-US" sz="2800" dirty="0">
                <a:solidFill>
                  <a:schemeClr val="bg1"/>
                </a:solidFill>
                <a:latin typeface="Cambria" panose="02040503050406030204" pitchFamily="18" charset="0"/>
              </a:rPr>
              <a:t>with </a:t>
            </a:r>
            <a:r>
              <a:rPr lang="en-US" sz="2800" b="1" dirty="0">
                <a:solidFill>
                  <a:schemeClr val="bg1"/>
                </a:solidFill>
                <a:latin typeface="Cambria" panose="02040503050406030204" pitchFamily="18" charset="0"/>
              </a:rPr>
              <a:t>technology scaling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8C1005F-1701-603E-12A9-0CF2B8D1BD16}"/>
              </a:ext>
            </a:extLst>
          </p:cNvPr>
          <p:cNvSpPr/>
          <p:nvPr/>
        </p:nvSpPr>
        <p:spPr>
          <a:xfrm>
            <a:off x="1107670" y="1090147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BAA6A38-CA3D-93B8-A01C-7AB881E4AC59}"/>
              </a:ext>
            </a:extLst>
          </p:cNvPr>
          <p:cNvSpPr/>
          <p:nvPr/>
        </p:nvSpPr>
        <p:spPr>
          <a:xfrm>
            <a:off x="1746958" y="1090147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9082FDE-110D-743D-ACF8-82C9902CF0DC}"/>
              </a:ext>
            </a:extLst>
          </p:cNvPr>
          <p:cNvSpPr/>
          <p:nvPr/>
        </p:nvSpPr>
        <p:spPr>
          <a:xfrm>
            <a:off x="2386246" y="1105358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C45D191-8A8D-01D7-16D7-A5C7D89F2459}"/>
              </a:ext>
            </a:extLst>
          </p:cNvPr>
          <p:cNvSpPr/>
          <p:nvPr/>
        </p:nvSpPr>
        <p:spPr>
          <a:xfrm>
            <a:off x="1107670" y="1743654"/>
            <a:ext cx="540000" cy="5400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FE29317-81CB-1F46-BFF7-34C410ACD5BE}"/>
              </a:ext>
            </a:extLst>
          </p:cNvPr>
          <p:cNvSpPr/>
          <p:nvPr/>
        </p:nvSpPr>
        <p:spPr>
          <a:xfrm>
            <a:off x="1107670" y="2397161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4956349C-AB51-0F4E-AD8B-AAC074C74CD6}"/>
              </a:ext>
            </a:extLst>
          </p:cNvPr>
          <p:cNvSpPr/>
          <p:nvPr/>
        </p:nvSpPr>
        <p:spPr>
          <a:xfrm>
            <a:off x="1746958" y="2399766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57385FD-9B57-954E-9EE2-5AA031067AC9}"/>
              </a:ext>
            </a:extLst>
          </p:cNvPr>
          <p:cNvSpPr/>
          <p:nvPr/>
        </p:nvSpPr>
        <p:spPr>
          <a:xfrm>
            <a:off x="2386246" y="1743654"/>
            <a:ext cx="540000" cy="5400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B7D3EEA1-D63B-B862-17A3-44980E69E7D4}"/>
              </a:ext>
            </a:extLst>
          </p:cNvPr>
          <p:cNvSpPr/>
          <p:nvPr/>
        </p:nvSpPr>
        <p:spPr>
          <a:xfrm>
            <a:off x="2386246" y="2381950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7455623-D394-855D-6DA5-C62CE7823B6F}"/>
              </a:ext>
            </a:extLst>
          </p:cNvPr>
          <p:cNvSpPr/>
          <p:nvPr/>
        </p:nvSpPr>
        <p:spPr>
          <a:xfrm>
            <a:off x="1746958" y="1743654"/>
            <a:ext cx="540000" cy="5400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F84F5D99-0E67-8A20-5AB6-9E9B458B8F15}"/>
              </a:ext>
            </a:extLst>
          </p:cNvPr>
          <p:cNvSpPr/>
          <p:nvPr/>
        </p:nvSpPr>
        <p:spPr>
          <a:xfrm>
            <a:off x="7090637" y="1287824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0A1CFE0F-F497-9C7D-DDC9-6362CCB15BE8}"/>
              </a:ext>
            </a:extLst>
          </p:cNvPr>
          <p:cNvSpPr/>
          <p:nvPr/>
        </p:nvSpPr>
        <p:spPr>
          <a:xfrm>
            <a:off x="7090637" y="2597443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DF0E9CD1-11D0-894E-D728-A37FBBEBCD42}"/>
              </a:ext>
            </a:extLst>
          </p:cNvPr>
          <p:cNvSpPr/>
          <p:nvPr/>
        </p:nvSpPr>
        <p:spPr>
          <a:xfrm>
            <a:off x="7090637" y="1941331"/>
            <a:ext cx="180000" cy="1800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5D03EE6A-223A-C4C4-99B5-30A86D1A3331}"/>
              </a:ext>
            </a:extLst>
          </p:cNvPr>
          <p:cNvSpPr/>
          <p:nvPr/>
        </p:nvSpPr>
        <p:spPr>
          <a:xfrm>
            <a:off x="7087179" y="1499888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66CB8F6B-C992-6EB8-F45E-C0F84A8DE2BE}"/>
              </a:ext>
            </a:extLst>
          </p:cNvPr>
          <p:cNvSpPr/>
          <p:nvPr/>
        </p:nvSpPr>
        <p:spPr>
          <a:xfrm>
            <a:off x="7087179" y="1715185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D1D635F0-292E-A66E-5A32-9AD56C73AD09}"/>
              </a:ext>
            </a:extLst>
          </p:cNvPr>
          <p:cNvSpPr/>
          <p:nvPr/>
        </p:nvSpPr>
        <p:spPr>
          <a:xfrm>
            <a:off x="7087179" y="2153287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C315A9E8-9340-9A55-C57A-453A9F868241}"/>
              </a:ext>
            </a:extLst>
          </p:cNvPr>
          <p:cNvSpPr/>
          <p:nvPr/>
        </p:nvSpPr>
        <p:spPr>
          <a:xfrm>
            <a:off x="7087179" y="2368584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811EF1FE-B208-2923-754C-86195AD1DB74}"/>
              </a:ext>
            </a:extLst>
          </p:cNvPr>
          <p:cNvSpPr/>
          <p:nvPr/>
        </p:nvSpPr>
        <p:spPr>
          <a:xfrm>
            <a:off x="7316161" y="1282943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78289E17-508B-BF5D-33A5-1E329BF2393D}"/>
              </a:ext>
            </a:extLst>
          </p:cNvPr>
          <p:cNvSpPr/>
          <p:nvPr/>
        </p:nvSpPr>
        <p:spPr>
          <a:xfrm>
            <a:off x="7316161" y="2592562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FB8E7ADB-3AE8-6284-AD9D-4E4EAF273DB5}"/>
              </a:ext>
            </a:extLst>
          </p:cNvPr>
          <p:cNvSpPr/>
          <p:nvPr/>
        </p:nvSpPr>
        <p:spPr>
          <a:xfrm>
            <a:off x="7316161" y="1936450"/>
            <a:ext cx="180000" cy="1800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719191C6-DAE1-B485-96AC-07E7E343A0C9}"/>
              </a:ext>
            </a:extLst>
          </p:cNvPr>
          <p:cNvSpPr/>
          <p:nvPr/>
        </p:nvSpPr>
        <p:spPr>
          <a:xfrm>
            <a:off x="7312703" y="1495007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3EDBFDB9-9A95-953F-AE32-BA5AFAD718B6}"/>
              </a:ext>
            </a:extLst>
          </p:cNvPr>
          <p:cNvSpPr/>
          <p:nvPr/>
        </p:nvSpPr>
        <p:spPr>
          <a:xfrm>
            <a:off x="7312703" y="1710304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982816B4-492A-5D5F-04B4-BFDCD06B0DC1}"/>
              </a:ext>
            </a:extLst>
          </p:cNvPr>
          <p:cNvSpPr/>
          <p:nvPr/>
        </p:nvSpPr>
        <p:spPr>
          <a:xfrm>
            <a:off x="7312703" y="2148406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3E170001-F8BC-0658-4AE2-BB773BD98B09}"/>
              </a:ext>
            </a:extLst>
          </p:cNvPr>
          <p:cNvSpPr/>
          <p:nvPr/>
        </p:nvSpPr>
        <p:spPr>
          <a:xfrm>
            <a:off x="7312703" y="2363703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880668E6-0A59-1686-F4E9-8584D45CBCB4}"/>
              </a:ext>
            </a:extLst>
          </p:cNvPr>
          <p:cNvSpPr/>
          <p:nvPr/>
        </p:nvSpPr>
        <p:spPr>
          <a:xfrm>
            <a:off x="6863202" y="1289275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61CBEA01-0385-ABBF-9FF5-3F325CE96FF7}"/>
              </a:ext>
            </a:extLst>
          </p:cNvPr>
          <p:cNvSpPr/>
          <p:nvPr/>
        </p:nvSpPr>
        <p:spPr>
          <a:xfrm>
            <a:off x="6863202" y="2598894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4DF21DAF-7AAD-6F40-7CF3-443C6D14D57C}"/>
              </a:ext>
            </a:extLst>
          </p:cNvPr>
          <p:cNvSpPr/>
          <p:nvPr/>
        </p:nvSpPr>
        <p:spPr>
          <a:xfrm>
            <a:off x="6863202" y="1942782"/>
            <a:ext cx="180000" cy="1800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DCBA53E1-B39D-9FE3-5EE8-4EAD5E826C18}"/>
              </a:ext>
            </a:extLst>
          </p:cNvPr>
          <p:cNvSpPr/>
          <p:nvPr/>
        </p:nvSpPr>
        <p:spPr>
          <a:xfrm>
            <a:off x="6859744" y="1501339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AFAD1F14-8FC1-3D9E-0621-18AD4ECBE554}"/>
              </a:ext>
            </a:extLst>
          </p:cNvPr>
          <p:cNvSpPr/>
          <p:nvPr/>
        </p:nvSpPr>
        <p:spPr>
          <a:xfrm>
            <a:off x="6859744" y="1716636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366640DD-4005-5CD0-8449-B94700983CCF}"/>
              </a:ext>
            </a:extLst>
          </p:cNvPr>
          <p:cNvSpPr/>
          <p:nvPr/>
        </p:nvSpPr>
        <p:spPr>
          <a:xfrm>
            <a:off x="6859744" y="2154738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0A857577-D21A-8C3D-2C89-8182F4BEA50F}"/>
              </a:ext>
            </a:extLst>
          </p:cNvPr>
          <p:cNvSpPr/>
          <p:nvPr/>
        </p:nvSpPr>
        <p:spPr>
          <a:xfrm>
            <a:off x="6859744" y="2370035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823F2A32-2F7B-0653-88ED-AB865B3EADAB}"/>
              </a:ext>
            </a:extLst>
          </p:cNvPr>
          <p:cNvSpPr/>
          <p:nvPr/>
        </p:nvSpPr>
        <p:spPr>
          <a:xfrm>
            <a:off x="6641136" y="1289980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9A38E38C-1816-2F48-C4F6-303CE46707A5}"/>
              </a:ext>
            </a:extLst>
          </p:cNvPr>
          <p:cNvSpPr/>
          <p:nvPr/>
        </p:nvSpPr>
        <p:spPr>
          <a:xfrm>
            <a:off x="6641136" y="2599599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12200EFE-8070-E240-CECA-7761597726C4}"/>
              </a:ext>
            </a:extLst>
          </p:cNvPr>
          <p:cNvSpPr/>
          <p:nvPr/>
        </p:nvSpPr>
        <p:spPr>
          <a:xfrm>
            <a:off x="6641136" y="1943487"/>
            <a:ext cx="180000" cy="1800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A0F7C7F3-B6C9-4CD3-E26E-13F577AA07DB}"/>
              </a:ext>
            </a:extLst>
          </p:cNvPr>
          <p:cNvSpPr/>
          <p:nvPr/>
        </p:nvSpPr>
        <p:spPr>
          <a:xfrm>
            <a:off x="6637678" y="1502044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FAE604DE-9FCE-7065-FEDF-9D0AED010C04}"/>
              </a:ext>
            </a:extLst>
          </p:cNvPr>
          <p:cNvSpPr/>
          <p:nvPr/>
        </p:nvSpPr>
        <p:spPr>
          <a:xfrm>
            <a:off x="6637678" y="1717341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169F70DD-62B5-D06E-F601-51F355BD4721}"/>
              </a:ext>
            </a:extLst>
          </p:cNvPr>
          <p:cNvSpPr/>
          <p:nvPr/>
        </p:nvSpPr>
        <p:spPr>
          <a:xfrm>
            <a:off x="6637678" y="2155443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CB704883-575D-2A19-F9F6-B1BE799C8594}"/>
              </a:ext>
            </a:extLst>
          </p:cNvPr>
          <p:cNvSpPr/>
          <p:nvPr/>
        </p:nvSpPr>
        <p:spPr>
          <a:xfrm>
            <a:off x="6637678" y="2370740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CFE28CA1-E178-2966-BD23-73D70141BF28}"/>
              </a:ext>
            </a:extLst>
          </p:cNvPr>
          <p:cNvSpPr/>
          <p:nvPr/>
        </p:nvSpPr>
        <p:spPr>
          <a:xfrm>
            <a:off x="7545143" y="1286417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5DAF1B2A-114B-F969-2E2E-49D16E3EEE28}"/>
              </a:ext>
            </a:extLst>
          </p:cNvPr>
          <p:cNvSpPr/>
          <p:nvPr/>
        </p:nvSpPr>
        <p:spPr>
          <a:xfrm>
            <a:off x="7545143" y="2596036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170CD91F-3B85-E3D2-176E-FE677A5670B3}"/>
              </a:ext>
            </a:extLst>
          </p:cNvPr>
          <p:cNvSpPr/>
          <p:nvPr/>
        </p:nvSpPr>
        <p:spPr>
          <a:xfrm>
            <a:off x="7545143" y="1939924"/>
            <a:ext cx="180000" cy="1800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06EB62E4-1C68-AD65-F3DE-17A02B2C28C6}"/>
              </a:ext>
            </a:extLst>
          </p:cNvPr>
          <p:cNvSpPr/>
          <p:nvPr/>
        </p:nvSpPr>
        <p:spPr>
          <a:xfrm>
            <a:off x="7541685" y="1498481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CCD26EB3-4BF7-654F-7B1F-D5C7B041A93D}"/>
              </a:ext>
            </a:extLst>
          </p:cNvPr>
          <p:cNvSpPr/>
          <p:nvPr/>
        </p:nvSpPr>
        <p:spPr>
          <a:xfrm>
            <a:off x="7541685" y="1713778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1D929D2D-AED2-0C7C-16E1-38E37846C222}"/>
              </a:ext>
            </a:extLst>
          </p:cNvPr>
          <p:cNvSpPr/>
          <p:nvPr/>
        </p:nvSpPr>
        <p:spPr>
          <a:xfrm>
            <a:off x="7541685" y="2151880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5ABF8308-F01B-5CBC-3815-2F6E40118EEC}"/>
              </a:ext>
            </a:extLst>
          </p:cNvPr>
          <p:cNvSpPr/>
          <p:nvPr/>
        </p:nvSpPr>
        <p:spPr>
          <a:xfrm>
            <a:off x="7541685" y="2367177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ight Arrow 76">
            <a:extLst>
              <a:ext uri="{FF2B5EF4-FFF2-40B4-BE49-F238E27FC236}">
                <a16:creationId xmlns:a16="http://schemas.microsoft.com/office/drawing/2014/main" id="{6ABA89DE-0BB3-8C70-0AC4-26288B9803F9}"/>
              </a:ext>
            </a:extLst>
          </p:cNvPr>
          <p:cNvSpPr/>
          <p:nvPr/>
        </p:nvSpPr>
        <p:spPr>
          <a:xfrm>
            <a:off x="3922123" y="1540999"/>
            <a:ext cx="2191657" cy="610881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E2B829F7-9F43-448A-D823-650CD828E89A}"/>
              </a:ext>
            </a:extLst>
          </p:cNvPr>
          <p:cNvSpPr txBox="1"/>
          <p:nvPr/>
        </p:nvSpPr>
        <p:spPr>
          <a:xfrm>
            <a:off x="3920613" y="2046855"/>
            <a:ext cx="20542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Technology Scaling</a:t>
            </a:r>
          </a:p>
        </p:txBody>
      </p:sp>
      <p:sp>
        <p:nvSpPr>
          <p:cNvPr id="79" name="Lightning Bolt 78">
            <a:extLst>
              <a:ext uri="{FF2B5EF4-FFF2-40B4-BE49-F238E27FC236}">
                <a16:creationId xmlns:a16="http://schemas.microsoft.com/office/drawing/2014/main" id="{CE042B6C-F4B7-D423-C677-F706BD9D0CED}"/>
              </a:ext>
            </a:extLst>
          </p:cNvPr>
          <p:cNvSpPr/>
          <p:nvPr/>
        </p:nvSpPr>
        <p:spPr>
          <a:xfrm>
            <a:off x="975723" y="1013309"/>
            <a:ext cx="522514" cy="449634"/>
          </a:xfrm>
          <a:prstGeom prst="lightningBol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Lightning Bolt 80">
            <a:extLst>
              <a:ext uri="{FF2B5EF4-FFF2-40B4-BE49-F238E27FC236}">
                <a16:creationId xmlns:a16="http://schemas.microsoft.com/office/drawing/2014/main" id="{F9FC8ECC-5DED-2D23-269A-DBB7024AC956}"/>
              </a:ext>
            </a:extLst>
          </p:cNvPr>
          <p:cNvSpPr/>
          <p:nvPr/>
        </p:nvSpPr>
        <p:spPr>
          <a:xfrm>
            <a:off x="2269251" y="2334738"/>
            <a:ext cx="522514" cy="449634"/>
          </a:xfrm>
          <a:prstGeom prst="lightningBol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Lightning Bolt 81">
            <a:extLst>
              <a:ext uri="{FF2B5EF4-FFF2-40B4-BE49-F238E27FC236}">
                <a16:creationId xmlns:a16="http://schemas.microsoft.com/office/drawing/2014/main" id="{454F998A-77E0-297A-795D-AEC85212E5F9}"/>
              </a:ext>
            </a:extLst>
          </p:cNvPr>
          <p:cNvSpPr/>
          <p:nvPr/>
        </p:nvSpPr>
        <p:spPr>
          <a:xfrm>
            <a:off x="6613638" y="1673552"/>
            <a:ext cx="216000" cy="216000"/>
          </a:xfrm>
          <a:prstGeom prst="lightningBol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Lightning Bolt 83">
            <a:extLst>
              <a:ext uri="{FF2B5EF4-FFF2-40B4-BE49-F238E27FC236}">
                <a16:creationId xmlns:a16="http://schemas.microsoft.com/office/drawing/2014/main" id="{E32075D9-345C-FE60-C2AD-E1A1FB52771B}"/>
              </a:ext>
            </a:extLst>
          </p:cNvPr>
          <p:cNvSpPr/>
          <p:nvPr/>
        </p:nvSpPr>
        <p:spPr>
          <a:xfrm>
            <a:off x="6834252" y="2135274"/>
            <a:ext cx="216000" cy="216000"/>
          </a:xfrm>
          <a:prstGeom prst="lightningBol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Lightning Bolt 84">
            <a:extLst>
              <a:ext uri="{FF2B5EF4-FFF2-40B4-BE49-F238E27FC236}">
                <a16:creationId xmlns:a16="http://schemas.microsoft.com/office/drawing/2014/main" id="{4596B635-1B91-EBCD-7011-C0A69AEEE185}"/>
              </a:ext>
            </a:extLst>
          </p:cNvPr>
          <p:cNvSpPr/>
          <p:nvPr/>
        </p:nvSpPr>
        <p:spPr>
          <a:xfrm>
            <a:off x="7059776" y="2129050"/>
            <a:ext cx="216000" cy="216000"/>
          </a:xfrm>
          <a:prstGeom prst="lightningBol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Lightning Bolt 85">
            <a:extLst>
              <a:ext uri="{FF2B5EF4-FFF2-40B4-BE49-F238E27FC236}">
                <a16:creationId xmlns:a16="http://schemas.microsoft.com/office/drawing/2014/main" id="{79A9432D-1532-62A4-3F5A-9D71F33B9C50}"/>
              </a:ext>
            </a:extLst>
          </p:cNvPr>
          <p:cNvSpPr/>
          <p:nvPr/>
        </p:nvSpPr>
        <p:spPr>
          <a:xfrm>
            <a:off x="7286500" y="1673837"/>
            <a:ext cx="216000" cy="216000"/>
          </a:xfrm>
          <a:prstGeom prst="lightningBol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Lightning Bolt 86">
            <a:extLst>
              <a:ext uri="{FF2B5EF4-FFF2-40B4-BE49-F238E27FC236}">
                <a16:creationId xmlns:a16="http://schemas.microsoft.com/office/drawing/2014/main" id="{8D51E862-6C3D-BBF9-F2DE-664BE7C98BD2}"/>
              </a:ext>
            </a:extLst>
          </p:cNvPr>
          <p:cNvSpPr/>
          <p:nvPr/>
        </p:nvSpPr>
        <p:spPr>
          <a:xfrm>
            <a:off x="6613638" y="2351342"/>
            <a:ext cx="216000" cy="216000"/>
          </a:xfrm>
          <a:prstGeom prst="lightningBol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Lightning Bolt 87">
            <a:extLst>
              <a:ext uri="{FF2B5EF4-FFF2-40B4-BE49-F238E27FC236}">
                <a16:creationId xmlns:a16="http://schemas.microsoft.com/office/drawing/2014/main" id="{7055D68A-DDDA-F2C3-EA7E-7951E437A83A}"/>
              </a:ext>
            </a:extLst>
          </p:cNvPr>
          <p:cNvSpPr/>
          <p:nvPr/>
        </p:nvSpPr>
        <p:spPr>
          <a:xfrm>
            <a:off x="7057196" y="2334651"/>
            <a:ext cx="216000" cy="216000"/>
          </a:xfrm>
          <a:prstGeom prst="lightningBol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Lightning Bolt 88">
            <a:extLst>
              <a:ext uri="{FF2B5EF4-FFF2-40B4-BE49-F238E27FC236}">
                <a16:creationId xmlns:a16="http://schemas.microsoft.com/office/drawing/2014/main" id="{C2EE4269-C362-2DCF-D453-11078C010018}"/>
              </a:ext>
            </a:extLst>
          </p:cNvPr>
          <p:cNvSpPr/>
          <p:nvPr/>
        </p:nvSpPr>
        <p:spPr>
          <a:xfrm>
            <a:off x="7495753" y="2136166"/>
            <a:ext cx="216000" cy="216000"/>
          </a:xfrm>
          <a:prstGeom prst="lightningBol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20520664-60B5-C2B5-4454-85ACF83B2B3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15743784"/>
              </p:ext>
            </p:extLst>
          </p:nvPr>
        </p:nvGraphicFramePr>
        <p:xfrm>
          <a:off x="0" y="4185117"/>
          <a:ext cx="9144000" cy="259340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656435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Graphic spid="7" grpId="0">
        <p:bldAsOne/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BDE1AE-A184-F242-D39C-32CD843F59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7FE770-35DE-027E-934F-37C22D21FD95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Motivation</a:t>
            </a:r>
            <a:endParaRPr lang="en-US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CC9509-4A82-DC28-3882-E80667076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endParaRPr lang="en-US" sz="2000" b="1" dirty="0">
              <a:solidFill>
                <a:srgbClr val="C00000"/>
              </a:solidFill>
            </a:endParaRPr>
          </a:p>
          <a:p>
            <a:pPr marL="0" indent="0">
              <a:buClr>
                <a:schemeClr val="tx1"/>
              </a:buClr>
              <a:buNone/>
            </a:pPr>
            <a:endParaRPr lang="en-US" sz="2000" dirty="0"/>
          </a:p>
          <a:p>
            <a:pPr>
              <a:buClr>
                <a:schemeClr val="tx1"/>
              </a:buClr>
            </a:pPr>
            <a:endParaRPr lang="en-US" sz="2000" dirty="0"/>
          </a:p>
          <a:p>
            <a:pPr>
              <a:buClr>
                <a:schemeClr val="tx1"/>
              </a:buClr>
            </a:pPr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AF63A776-B013-3703-274A-D957F8A5D8B2}"/>
              </a:ext>
            </a:extLst>
          </p:cNvPr>
          <p:cNvGrpSpPr/>
          <p:nvPr/>
        </p:nvGrpSpPr>
        <p:grpSpPr>
          <a:xfrm>
            <a:off x="2094860" y="7944319"/>
            <a:ext cx="4667174" cy="1346665"/>
            <a:chOff x="-36388" y="168367"/>
            <a:chExt cx="4667174" cy="898397"/>
          </a:xfrm>
        </p:grpSpPr>
        <p:sp>
          <p:nvSpPr>
            <p:cNvPr id="105" name="Title 1">
              <a:extLst>
                <a:ext uri="{FF2B5EF4-FFF2-40B4-BE49-F238E27FC236}">
                  <a16:creationId xmlns:a16="http://schemas.microsoft.com/office/drawing/2014/main" id="{C70711D4-1FD0-056B-E09E-B4B8E5F67826}"/>
                </a:ext>
              </a:extLst>
            </p:cNvPr>
            <p:cNvSpPr txBox="1">
              <a:spLocks/>
            </p:cNvSpPr>
            <p:nvPr/>
          </p:nvSpPr>
          <p:spPr>
            <a:xfrm>
              <a:off x="-36388" y="510707"/>
              <a:ext cx="4667174" cy="556057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800" kern="1200">
                  <a:solidFill>
                    <a:schemeClr val="tx1"/>
                  </a:solidFill>
                  <a:latin typeface="Cambria" panose="02040503050406030204" pitchFamily="18" charset="0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3200" b="1" dirty="0">
                  <a:solidFill>
                    <a:srgbClr val="C00000"/>
                  </a:solidFill>
                  <a:latin typeface="Quire Sans" panose="020B0502040400020003" pitchFamily="34" charset="0"/>
                  <a:cs typeface="Quire Sans" panose="020B0502040400020003" pitchFamily="34" charset="0"/>
                </a:rPr>
                <a:t>Significant performance and energy overhead</a:t>
              </a:r>
            </a:p>
          </p:txBody>
        </p:sp>
        <p:sp>
          <p:nvSpPr>
            <p:cNvPr id="106" name="Down Arrow 143">
              <a:extLst>
                <a:ext uri="{FF2B5EF4-FFF2-40B4-BE49-F238E27FC236}">
                  <a16:creationId xmlns:a16="http://schemas.microsoft.com/office/drawing/2014/main" id="{4AAB3CBD-9C9A-6DD9-0DE7-A2EA37691F00}"/>
                </a:ext>
              </a:extLst>
            </p:cNvPr>
            <p:cNvSpPr/>
            <p:nvPr/>
          </p:nvSpPr>
          <p:spPr>
            <a:xfrm rot="10800000" flipV="1">
              <a:off x="1975980" y="168367"/>
              <a:ext cx="412848" cy="327533"/>
            </a:xfrm>
            <a:prstGeom prst="downArrow">
              <a:avLst>
                <a:gd name="adj1" fmla="val 50000"/>
                <a:gd name="adj2" fmla="val 61672"/>
              </a:avLst>
            </a:prstGeom>
            <a:solidFill>
              <a:schemeClr val="accent2">
                <a:lumMod val="20000"/>
                <a:lumOff val="80000"/>
              </a:schemeClr>
            </a:solidFill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Quire Sans" panose="020B0502040400020003" pitchFamily="34" charset="0"/>
                <a:cs typeface="Quire Sans" panose="020B0502040400020003" pitchFamily="34" charset="0"/>
              </a:endParaRPr>
            </a:p>
          </p:txBody>
        </p:sp>
      </p:grp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04FEEAA7-66F3-6000-7FAE-4889E83C8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6C2683-0D41-1E45-8714-724CB2570654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1E68315F-8F53-4AAE-C295-0A9363347B1D}"/>
              </a:ext>
            </a:extLst>
          </p:cNvPr>
          <p:cNvSpPr txBox="1">
            <a:spLocks/>
          </p:cNvSpPr>
          <p:nvPr/>
        </p:nvSpPr>
        <p:spPr>
          <a:xfrm>
            <a:off x="78185" y="1146429"/>
            <a:ext cx="8987622" cy="51556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0" indent="0" algn="ctr">
              <a:lnSpc>
                <a:spcPct val="100000"/>
              </a:lnSpc>
              <a:spcBef>
                <a:spcPts val="1600"/>
              </a:spcBef>
              <a:spcAft>
                <a:spcPts val="1800"/>
              </a:spcAft>
              <a:buClr>
                <a:schemeClr val="tx1"/>
              </a:buClr>
              <a:buNone/>
            </a:pPr>
            <a:endParaRPr lang="en-US" sz="400" b="1" dirty="0">
              <a:solidFill>
                <a:srgbClr val="C00000"/>
              </a:solidFill>
            </a:endParaRPr>
          </a:p>
          <a:p>
            <a:pPr marL="127000" indent="0" algn="ctr">
              <a:lnSpc>
                <a:spcPct val="100000"/>
              </a:lnSpc>
              <a:spcBef>
                <a:spcPts val="1600"/>
              </a:spcBef>
              <a:spcAft>
                <a:spcPts val="1800"/>
              </a:spcAft>
              <a:buClr>
                <a:schemeClr val="tx1"/>
              </a:buClr>
              <a:buNone/>
            </a:pPr>
            <a:r>
              <a:rPr lang="en-US" sz="3200" b="1" dirty="0">
                <a:solidFill>
                  <a:srgbClr val="C00000"/>
                </a:solidFill>
              </a:rPr>
              <a:t>DRAM read disturbance worsens </a:t>
            </a:r>
            <a:br>
              <a:rPr lang="en-US" sz="3200" b="1" dirty="0">
                <a:solidFill>
                  <a:srgbClr val="C00000"/>
                </a:solidFill>
              </a:rPr>
            </a:br>
            <a:r>
              <a:rPr lang="en-US" sz="3200" dirty="0"/>
              <a:t>as DRAM</a:t>
            </a:r>
            <a:r>
              <a:rPr lang="en-US" sz="3200" b="1" dirty="0"/>
              <a:t> </a:t>
            </a:r>
            <a:r>
              <a:rPr lang="en-US" sz="3200" b="1" dirty="0">
                <a:solidFill>
                  <a:srgbClr val="7030A0"/>
                </a:solidFill>
              </a:rPr>
              <a:t>chip density increases</a:t>
            </a:r>
            <a:endParaRPr lang="en-US" sz="3200" dirty="0">
              <a:ea typeface="Cambria"/>
            </a:endParaRPr>
          </a:p>
          <a:p>
            <a:pPr marL="127000" indent="0" algn="ctr">
              <a:lnSpc>
                <a:spcPct val="100000"/>
              </a:lnSpc>
              <a:spcBef>
                <a:spcPts val="1600"/>
              </a:spcBef>
              <a:spcAft>
                <a:spcPts val="1800"/>
              </a:spcAft>
              <a:buClr>
                <a:schemeClr val="tx1"/>
              </a:buClr>
              <a:buNone/>
            </a:pPr>
            <a:r>
              <a:rPr lang="en-US" sz="3200" dirty="0">
                <a:ea typeface="Cambria"/>
              </a:rPr>
              <a:t>Existing solutions become </a:t>
            </a:r>
            <a:r>
              <a:rPr lang="en-US" sz="3200" b="1" dirty="0">
                <a:solidFill>
                  <a:schemeClr val="accent2">
                    <a:lumMod val="75000"/>
                  </a:schemeClr>
                </a:solidFill>
                <a:ea typeface="Cambria"/>
              </a:rPr>
              <a:t>more aggressive</a:t>
            </a:r>
          </a:p>
          <a:p>
            <a:pPr marL="127000" indent="0" algn="ctr">
              <a:lnSpc>
                <a:spcPct val="100000"/>
              </a:lnSpc>
              <a:spcBef>
                <a:spcPts val="1600"/>
              </a:spcBef>
              <a:spcAft>
                <a:spcPts val="1800"/>
              </a:spcAft>
              <a:buClr>
                <a:schemeClr val="tx1"/>
              </a:buClr>
              <a:buNone/>
            </a:pPr>
            <a:r>
              <a:rPr lang="en-US" sz="3200" dirty="0">
                <a:ea typeface="Cambria"/>
              </a:rPr>
              <a:t>Aggressive preventive behavior makes them </a:t>
            </a:r>
            <a:r>
              <a:rPr lang="en-US" sz="3200" b="1" dirty="0">
                <a:solidFill>
                  <a:srgbClr val="C00000"/>
                </a:solidFill>
                <a:ea typeface="Cambria"/>
              </a:rPr>
              <a:t>prohibitively expensive</a:t>
            </a:r>
          </a:p>
        </p:txBody>
      </p:sp>
    </p:spTree>
    <p:extLst>
      <p:ext uri="{BB962C8B-B14F-4D97-AF65-F5344CB8AC3E}">
        <p14:creationId xmlns:p14="http://schemas.microsoft.com/office/powerpoint/2010/main" val="4006818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uiExpand="1" build="p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27937</TotalTime>
  <Words>6994</Words>
  <Application>Microsoft Macintosh PowerPoint</Application>
  <PresentationFormat>On-screen Show (4:3)</PresentationFormat>
  <Paragraphs>1158</Paragraphs>
  <Slides>69</Slides>
  <Notes>55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69</vt:i4>
      </vt:variant>
    </vt:vector>
  </HeadingPairs>
  <TitlesOfParts>
    <vt:vector size="79" baseType="lpstr">
      <vt:lpstr>-webkit-standard</vt:lpstr>
      <vt:lpstr>Arial</vt:lpstr>
      <vt:lpstr>Calibri</vt:lpstr>
      <vt:lpstr>Calibri Light</vt:lpstr>
      <vt:lpstr>Cambria</vt:lpstr>
      <vt:lpstr>Font Awesome 5 Free Regular</vt:lpstr>
      <vt:lpstr>Quire Sans</vt:lpstr>
      <vt:lpstr>Times</vt:lpstr>
      <vt:lpstr>Office Theme</vt:lpstr>
      <vt:lpstr>1_Office Theme</vt:lpstr>
      <vt:lpstr>Spatial Variation-Aware Read Disturbance Defenses: Experimental Analysis of Real DRAM Chips  and Implications on Future Solutions </vt:lpstr>
      <vt:lpstr>Memory Isolation</vt:lpstr>
      <vt:lpstr>DRAM Organization</vt:lpstr>
      <vt:lpstr>DRAM Operation</vt:lpstr>
      <vt:lpstr>The RowHammer Vulnerability</vt:lpstr>
      <vt:lpstr>Executive Summary</vt:lpstr>
      <vt:lpstr>Outline</vt:lpstr>
      <vt:lpstr>Motivation</vt:lpstr>
      <vt:lpstr>Motivation</vt:lpstr>
      <vt:lpstr>Problem</vt:lpstr>
      <vt:lpstr>Outline</vt:lpstr>
      <vt:lpstr>Our Goal</vt:lpstr>
      <vt:lpstr>Outline</vt:lpstr>
      <vt:lpstr>DRAM Testing Infrastructure</vt:lpstr>
      <vt:lpstr>Tested DRAM Chips</vt:lpstr>
      <vt:lpstr>Key Takeaway from Real Chip Experiments</vt:lpstr>
      <vt:lpstr>Spatial Variation in the Minimum Hammer Count  to Induce the First Bitflip across DRAM Rows</vt:lpstr>
      <vt:lpstr>Spatial Variation in the Minimum Hammer Count  to Induce the First Bitflip across DRAM Rows</vt:lpstr>
      <vt:lpstr>Spatial Variation in the Minimum Hammer Count  to Induce the First Bitflip across DRAM Rows</vt:lpstr>
      <vt:lpstr>More Detailed Information in the Extended Version</vt:lpstr>
      <vt:lpstr>Regularity in Spatial Variation of DRAM Read Disturbance across DRAM Rows </vt:lpstr>
      <vt:lpstr>Regularity in Spatial Variation of DRAM Read Disturbance across DRAM Rows </vt:lpstr>
      <vt:lpstr>Regularity in Spatial Variation of DRAM Read Disturbance across DRAM Rows </vt:lpstr>
      <vt:lpstr>Outline</vt:lpstr>
      <vt:lpstr>Predictability of Spatial Variation</vt:lpstr>
      <vt:lpstr>Key Takeaway from Real Chip Experiments</vt:lpstr>
      <vt:lpstr>More in the Paper</vt:lpstr>
      <vt:lpstr>Outline</vt:lpstr>
      <vt:lpstr>Svärd: Spatial Variation-Aware Read Disturbance Defenses</vt:lpstr>
      <vt:lpstr>Svärd: Spatial Variation-Aware Read Disturbance Defenses Integration Showcase </vt:lpstr>
      <vt:lpstr>Svärd: Spatial Variation-Aware Read Disturbance Defenses Implementation Showcase 1</vt:lpstr>
      <vt:lpstr>Svärd: Spatial Variation-Aware Read Disturbance Defenses Implementation Showcase 2</vt:lpstr>
      <vt:lpstr>Outline</vt:lpstr>
      <vt:lpstr>Performance Evaluation</vt:lpstr>
      <vt:lpstr>Implications on Future Solutions</vt:lpstr>
      <vt:lpstr>Implications on Future Solutions</vt:lpstr>
      <vt:lpstr>Implications on Future Solutions</vt:lpstr>
      <vt:lpstr>More in the Paper</vt:lpstr>
      <vt:lpstr>More in the Paper</vt:lpstr>
      <vt:lpstr>Outline</vt:lpstr>
      <vt:lpstr>Conclusion</vt:lpstr>
      <vt:lpstr>Spatial Variation-Aware Read Disturbance Defenses: Experimental Analysis of Real DRAM Chips  and Implications on Future Solutions </vt:lpstr>
      <vt:lpstr>Spatial Variation-Aware Read Disturbance Defenses: Experimental Analysis of Real DRAM Chips  and Implications on Future Solutions </vt:lpstr>
      <vt:lpstr>The Minimum Hammer Count to Induce the First Bitflip across DRAM Rows</vt:lpstr>
      <vt:lpstr>The Minimum Hammer Count to Induce the First Bitflip across DRAM Rows</vt:lpstr>
      <vt:lpstr>Implications on Future Solutions</vt:lpstr>
      <vt:lpstr>Read Disturbance in DRAM</vt:lpstr>
      <vt:lpstr>RowHammer Mitigation Approaches</vt:lpstr>
      <vt:lpstr>More in the Paper</vt:lpstr>
      <vt:lpstr>Two Main Types of DRAM Refresh</vt:lpstr>
      <vt:lpstr>Periodic Refresh with Increasing DRAM Chip Density</vt:lpstr>
      <vt:lpstr>Leveraging Heterogeneity</vt:lpstr>
      <vt:lpstr>Solutions to DRAM Read Disturbance</vt:lpstr>
      <vt:lpstr>Our Goal</vt:lpstr>
      <vt:lpstr>Detailed Information on Tested DRAM Chips</vt:lpstr>
      <vt:lpstr>Future Research </vt:lpstr>
      <vt:lpstr>RowPress [ISCA 2023]</vt:lpstr>
      <vt:lpstr>RowPress A New DRAM Read Disturbance Phenomenon</vt:lpstr>
      <vt:lpstr>Two Prime Examples of DRAM Read Disturbance: RowHammer and RowPress</vt:lpstr>
      <vt:lpstr>RowPress [ISCA 2023]</vt:lpstr>
      <vt:lpstr>Effect of RowPress on Spatial Variation  of Read Disturbance Vulnerability across Rows</vt:lpstr>
      <vt:lpstr>Effect of RowPress on the HCfirst Distribution</vt:lpstr>
      <vt:lpstr>Cumulative Distribution of Spatial Features based on F1 Score</vt:lpstr>
      <vt:lpstr>Cumulative Distribution of Spatial Features based on F1 Score</vt:lpstr>
      <vt:lpstr>An Outlier Solution: Hydra</vt:lpstr>
      <vt:lpstr>Hydra Mitigation Mechanism</vt:lpstr>
      <vt:lpstr>Conclusion</vt:lpstr>
      <vt:lpstr>RowHammer Mitigation across Generations</vt:lpstr>
      <vt:lpstr>Spatial Variation-Aware Read Disturbance Defenses: Experimental Analysis of Real DRAM Chips  and Implications on Future Solutions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Abdullah Giray YAĞLIKÇI</dc:creator>
  <cp:lastModifiedBy>Abdullah Giray YAĞLIKÇI</cp:lastModifiedBy>
  <cp:revision>80</cp:revision>
  <dcterms:created xsi:type="dcterms:W3CDTF">2023-10-17T14:07:22Z</dcterms:created>
  <dcterms:modified xsi:type="dcterms:W3CDTF">2024-03-02T19:04:42Z</dcterms:modified>
</cp:coreProperties>
</file>